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305" r:id="rId3"/>
    <p:sldId id="262" r:id="rId4"/>
    <p:sldId id="263" r:id="rId5"/>
    <p:sldId id="265" r:id="rId6"/>
    <p:sldId id="304" r:id="rId7"/>
    <p:sldId id="284" r:id="rId8"/>
    <p:sldId id="281" r:id="rId9"/>
    <p:sldId id="282" r:id="rId10"/>
    <p:sldId id="301" r:id="rId11"/>
    <p:sldId id="269" r:id="rId12"/>
    <p:sldId id="270" r:id="rId13"/>
    <p:sldId id="285" r:id="rId14"/>
    <p:sldId id="272" r:id="rId15"/>
    <p:sldId id="302" r:id="rId16"/>
    <p:sldId id="283" r:id="rId17"/>
    <p:sldId id="286" r:id="rId18"/>
    <p:sldId id="287" r:id="rId19"/>
    <p:sldId id="288" r:id="rId20"/>
    <p:sldId id="289" r:id="rId21"/>
    <p:sldId id="303" r:id="rId22"/>
    <p:sldId id="294" r:id="rId23"/>
    <p:sldId id="290" r:id="rId24"/>
    <p:sldId id="295" r:id="rId25"/>
    <p:sldId id="291" r:id="rId26"/>
    <p:sldId id="293" r:id="rId27"/>
    <p:sldId id="279" r:id="rId28"/>
    <p:sldId id="274" r:id="rId29"/>
    <p:sldId id="299" r:id="rId30"/>
    <p:sldId id="297" r:id="rId31"/>
    <p:sldId id="273" r:id="rId32"/>
    <p:sldId id="298" r:id="rId33"/>
    <p:sldId id="307" r:id="rId34"/>
    <p:sldId id="308" r:id="rId35"/>
    <p:sldId id="300" r:id="rId36"/>
    <p:sldId id="26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71EB2-2678-DFBB-E894-23B832099595}" v="1" dt="2021-07-05T07:28:48.999"/>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47"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45"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kha O.K (CSE)" userId="S::ok_sikha@cb.amrita.edu::607f7e2f-9fa0-441d-a1e4-a6549ba257fa" providerId="AD" clId="Web-{1E471EB2-2678-DFBB-E894-23B832099595}"/>
    <pc:docChg chg="delSld">
      <pc:chgData name="Sikha O.K (CSE)" userId="S::ok_sikha@cb.amrita.edu::607f7e2f-9fa0-441d-a1e4-a6549ba257fa" providerId="AD" clId="Web-{1E471EB2-2678-DFBB-E894-23B832099595}" dt="2021-07-05T07:28:48.999" v="0"/>
      <pc:docMkLst>
        <pc:docMk/>
      </pc:docMkLst>
      <pc:sldChg chg="del">
        <pc:chgData name="Sikha O.K (CSE)" userId="S::ok_sikha@cb.amrita.edu::607f7e2f-9fa0-441d-a1e4-a6549ba257fa" providerId="AD" clId="Web-{1E471EB2-2678-DFBB-E894-23B832099595}" dt="2021-07-05T07:28:48.999" v="0"/>
        <pc:sldMkLst>
          <pc:docMk/>
          <pc:sldMk cId="2305440865"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51E6DF-7A91-4107-AED2-E3157E99F359}" type="datetimeFigureOut">
              <a:rPr lang="en-IN" smtClean="0"/>
              <a:t>15-07-2021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A19279-D174-4B0F-9E72-C6572B1F3136}" type="slidenum">
              <a:rPr lang="en-IN" smtClean="0"/>
              <a:t>‹#›</a:t>
            </a:fld>
            <a:endParaRPr lang="en-IN"/>
          </a:p>
        </p:txBody>
      </p:sp>
    </p:spTree>
    <p:extLst>
      <p:ext uri="{BB962C8B-B14F-4D97-AF65-F5344CB8AC3E}">
        <p14:creationId xmlns:p14="http://schemas.microsoft.com/office/powerpoint/2010/main" val="3754965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19279-D174-4B0F-9E72-C6572B1F3136}" type="slidenum">
              <a:rPr lang="en-IN" smtClean="0"/>
              <a:t>12</a:t>
            </a:fld>
            <a:endParaRPr lang="en-IN"/>
          </a:p>
        </p:txBody>
      </p:sp>
    </p:spTree>
    <p:extLst>
      <p:ext uri="{BB962C8B-B14F-4D97-AF65-F5344CB8AC3E}">
        <p14:creationId xmlns:p14="http://schemas.microsoft.com/office/powerpoint/2010/main" val="3475208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1" name="Google Shape;22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08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8" name="Google Shape;22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9960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0" name="Google Shape;29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287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19279-D174-4B0F-9E72-C6572B1F3136}" type="slidenum">
              <a:rPr lang="en-IN" smtClean="0"/>
              <a:t>13</a:t>
            </a:fld>
            <a:endParaRPr lang="en-IN"/>
          </a:p>
        </p:txBody>
      </p:sp>
    </p:spTree>
    <p:extLst>
      <p:ext uri="{BB962C8B-B14F-4D97-AF65-F5344CB8AC3E}">
        <p14:creationId xmlns:p14="http://schemas.microsoft.com/office/powerpoint/2010/main" val="901740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19279-D174-4B0F-9E72-C6572B1F3136}" type="slidenum">
              <a:rPr lang="en-IN" smtClean="0"/>
              <a:t>14</a:t>
            </a:fld>
            <a:endParaRPr lang="en-IN"/>
          </a:p>
        </p:txBody>
      </p:sp>
    </p:spTree>
    <p:extLst>
      <p:ext uri="{BB962C8B-B14F-4D97-AF65-F5344CB8AC3E}">
        <p14:creationId xmlns:p14="http://schemas.microsoft.com/office/powerpoint/2010/main" val="145693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19279-D174-4B0F-9E72-C6572B1F3136}" type="slidenum">
              <a:rPr lang="en-IN" smtClean="0"/>
              <a:t>19</a:t>
            </a:fld>
            <a:endParaRPr lang="en-IN"/>
          </a:p>
        </p:txBody>
      </p:sp>
    </p:spTree>
    <p:extLst>
      <p:ext uri="{BB962C8B-B14F-4D97-AF65-F5344CB8AC3E}">
        <p14:creationId xmlns:p14="http://schemas.microsoft.com/office/powerpoint/2010/main" val="2251586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19279-D174-4B0F-9E72-C6572B1F3136}" type="slidenum">
              <a:rPr lang="en-IN" smtClean="0"/>
              <a:t>28</a:t>
            </a:fld>
            <a:endParaRPr lang="en-IN"/>
          </a:p>
        </p:txBody>
      </p:sp>
    </p:spTree>
    <p:extLst>
      <p:ext uri="{BB962C8B-B14F-4D97-AF65-F5344CB8AC3E}">
        <p14:creationId xmlns:p14="http://schemas.microsoft.com/office/powerpoint/2010/main" val="3432548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1" name="Google Shape;20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73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2" name="Google Shape;182;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30</a:t>
            </a:fld>
            <a:endParaRPr/>
          </a:p>
        </p:txBody>
      </p:sp>
    </p:spTree>
    <p:extLst>
      <p:ext uri="{BB962C8B-B14F-4D97-AF65-F5344CB8AC3E}">
        <p14:creationId xmlns:p14="http://schemas.microsoft.com/office/powerpoint/2010/main" val="2900862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19279-D174-4B0F-9E72-C6572B1F3136}" type="slidenum">
              <a:rPr lang="en-IN" smtClean="0"/>
              <a:t>31</a:t>
            </a:fld>
            <a:endParaRPr lang="en-IN"/>
          </a:p>
        </p:txBody>
      </p:sp>
    </p:spTree>
    <p:extLst>
      <p:ext uri="{BB962C8B-B14F-4D97-AF65-F5344CB8AC3E}">
        <p14:creationId xmlns:p14="http://schemas.microsoft.com/office/powerpoint/2010/main" val="1641061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1" name="Google Shape;19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8118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7/15/2021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7/15/2021</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7/15/2021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1D8BD707-D9CF-40AE-B4C6-C98DA3205C09}" type="datetimeFigureOut">
              <a:rPr lang="en-US" smtClean="0"/>
              <a:pPr/>
              <a:t>7/15/2021</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7/15/2021</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Date Placeholder 16"/>
          <p:cNvSpPr>
            <a:spLocks noGrp="1"/>
          </p:cNvSpPr>
          <p:nvPr>
            <p:ph type="dt" sz="half" idx="10"/>
          </p:nvPr>
        </p:nvSpPr>
        <p:spPr/>
        <p:txBody>
          <a:bodyPr rtlCol="0"/>
          <a:lstStyle/>
          <a:p>
            <a:fld id="{1D8BD707-D9CF-40AE-B4C6-C98DA3205C09}" type="datetimeFigureOut">
              <a:rPr lang="en-US" smtClean="0"/>
              <a:pPr/>
              <a:t>7/15/2021</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7/15/2021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time_continue=1257&amp;v=ogfYd705c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youtube.com/watch?v=NrmMk1Myrxc"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752600"/>
            <a:ext cx="6172200" cy="1894362"/>
          </a:xfrm>
        </p:spPr>
        <p:txBody>
          <a:bodyPr>
            <a:noAutofit/>
          </a:bodyPr>
          <a:lstStyle/>
          <a:p>
            <a:pPr algn="ctr"/>
            <a:r>
              <a:rPr lang="en-IN" sz="3600">
                <a:solidFill>
                  <a:srgbClr val="C00000"/>
                </a:solidFill>
                <a:latin typeface="Calibri" pitchFamily="34" charset="0"/>
                <a:cs typeface="Calibri" pitchFamily="34" charset="0"/>
              </a:rPr>
              <a:t>19CSE305: MACHINE LEARNING </a:t>
            </a:r>
            <a:br>
              <a:rPr lang="en-IN" sz="3600">
                <a:solidFill>
                  <a:srgbClr val="C00000"/>
                </a:solidFill>
                <a:latin typeface="Calibri" pitchFamily="34" charset="0"/>
                <a:cs typeface="Calibri" pitchFamily="34" charset="0"/>
              </a:rPr>
            </a:br>
            <a:r>
              <a:rPr lang="en-IN" sz="2800">
                <a:solidFill>
                  <a:srgbClr val="C00000"/>
                </a:solidFill>
                <a:latin typeface="Calibri" pitchFamily="34" charset="0"/>
                <a:cs typeface="Calibri" pitchFamily="34" charset="0"/>
              </a:rPr>
              <a:t>Lecture 1_P2</a:t>
            </a:r>
            <a:br>
              <a:rPr lang="en-IN" sz="4400">
                <a:solidFill>
                  <a:schemeClr val="accent1">
                    <a:lumMod val="75000"/>
                  </a:schemeClr>
                </a:solidFill>
                <a:latin typeface="Calibri" pitchFamily="34" charset="0"/>
                <a:cs typeface="Calibri" pitchFamily="34" charset="0"/>
              </a:rPr>
            </a:br>
            <a:endParaRPr lang="en-IN" sz="2000">
              <a:solidFill>
                <a:srgbClr val="C00000"/>
              </a:solidFill>
              <a:latin typeface="Calibri" pitchFamily="34" charset="0"/>
              <a:cs typeface="Calibri" pitchFamily="34" charset="0"/>
            </a:endParaRPr>
          </a:p>
        </p:txBody>
      </p:sp>
      <p:sp>
        <p:nvSpPr>
          <p:cNvPr id="7" name="Subtitle 6"/>
          <p:cNvSpPr>
            <a:spLocks noGrp="1"/>
          </p:cNvSpPr>
          <p:nvPr>
            <p:ph type="subTitle" idx="1"/>
          </p:nvPr>
        </p:nvSpPr>
        <p:spPr/>
        <p:txBody>
          <a:bodyPr>
            <a:normAutofit/>
          </a:bodyPr>
          <a:lstStyle/>
          <a:p>
            <a:r>
              <a:rPr lang="en-US" sz="1400"/>
              <a:t>References: Towards data science, Machine Learning Mastery </a:t>
            </a:r>
          </a:p>
        </p:txBody>
      </p:sp>
      <p:sp>
        <p:nvSpPr>
          <p:cNvPr id="4" name="Title 3"/>
          <p:cNvSpPr txBox="1">
            <a:spLocks/>
          </p:cNvSpPr>
          <p:nvPr/>
        </p:nvSpPr>
        <p:spPr>
          <a:xfrm>
            <a:off x="2085975" y="2803009"/>
            <a:ext cx="6886575" cy="947181"/>
          </a:xfrm>
          <a:prstGeom prst="rect">
            <a:avLst/>
          </a:prstGeom>
        </p:spPr>
        <p:txBody>
          <a:bodyPr vert="horz" anchor="b">
            <a:noAutofit/>
          </a:bodyPr>
          <a:lstStyle>
            <a:lvl1pPr algn="l" rtl="0" eaLnBrk="1" latinLnBrk="0" hangingPunct="1">
              <a:spcBef>
                <a:spcPct val="0"/>
              </a:spcBef>
              <a:buNone/>
              <a:defRPr kumimoji="0" sz="3000" b="1" kern="1200" cap="small" baseline="0">
                <a:solidFill>
                  <a:schemeClr val="tx2"/>
                </a:solidFill>
                <a:latin typeface="+mj-lt"/>
                <a:ea typeface="+mj-ea"/>
                <a:cs typeface="+mj-cs"/>
              </a:defRPr>
            </a:lvl1pPr>
          </a:lstStyle>
          <a:p>
            <a:endParaRPr lang="en-IN" sz="280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743489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22000" y="3576952"/>
            <a:ext cx="2322000" cy="3049400"/>
          </a:xfrm>
          <a:prstGeom prst="rect">
            <a:avLst/>
          </a:prstGeom>
        </p:spPr>
      </p:pic>
      <p:sp>
        <p:nvSpPr>
          <p:cNvPr id="2" name="Title 1"/>
          <p:cNvSpPr>
            <a:spLocks noGrp="1"/>
          </p:cNvSpPr>
          <p:nvPr>
            <p:ph type="title"/>
          </p:nvPr>
        </p:nvSpPr>
        <p:spPr>
          <a:xfrm>
            <a:off x="457200" y="-3048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Machine Learning?</a:t>
            </a:r>
          </a:p>
        </p:txBody>
      </p:sp>
      <p:sp>
        <p:nvSpPr>
          <p:cNvPr id="4" name="Content Placeholder 3"/>
          <p:cNvSpPr>
            <a:spLocks noGrp="1"/>
          </p:cNvSpPr>
          <p:nvPr>
            <p:ph sz="quarter" idx="1"/>
          </p:nvPr>
        </p:nvSpPr>
        <p:spPr>
          <a:xfrm>
            <a:off x="457200" y="1295400"/>
            <a:ext cx="8001000" cy="4873752"/>
          </a:xfrm>
        </p:spPr>
        <p:txBody>
          <a:bodyPr/>
          <a:lstStyle/>
          <a:p>
            <a:r>
              <a:rPr lang="en-US" sz="2000" b="1">
                <a:latin typeface="Calibri" panose="020F0502020204030204" pitchFamily="34" charset="0"/>
                <a:cs typeface="Calibri" panose="020F0502020204030204" pitchFamily="34" charset="0"/>
              </a:rPr>
              <a:t>Herbert Alexander Simon:</a:t>
            </a:r>
          </a:p>
          <a:p>
            <a:pPr marL="0" indent="0">
              <a:buNone/>
            </a:pPr>
            <a:r>
              <a:rPr lang="en-US" sz="2000">
                <a:latin typeface="Calibri" panose="020F0502020204030204" pitchFamily="34" charset="0"/>
                <a:cs typeface="Calibri" panose="020F0502020204030204" pitchFamily="34" charset="0"/>
              </a:rPr>
              <a:t>   </a:t>
            </a:r>
            <a:r>
              <a:rPr lang="en-US" sz="2000">
                <a:solidFill>
                  <a:schemeClr val="accent1">
                    <a:lumMod val="75000"/>
                  </a:schemeClr>
                </a:solidFill>
                <a:latin typeface="Calibri" panose="020F0502020204030204" pitchFamily="34" charset="0"/>
                <a:cs typeface="Calibri" panose="020F0502020204030204" pitchFamily="34" charset="0"/>
              </a:rPr>
              <a:t>“Learning is any process by which a system improves </a:t>
            </a:r>
          </a:p>
          <a:p>
            <a:pPr marL="0" indent="0">
              <a:buNone/>
            </a:pPr>
            <a:r>
              <a:rPr lang="en-US" sz="2000">
                <a:solidFill>
                  <a:schemeClr val="accent1">
                    <a:lumMod val="75000"/>
                  </a:schemeClr>
                </a:solidFill>
                <a:latin typeface="Calibri" panose="020F0502020204030204" pitchFamily="34" charset="0"/>
                <a:cs typeface="Calibri" panose="020F0502020204030204" pitchFamily="34" charset="0"/>
              </a:rPr>
              <a:t>     performance from experience.” </a:t>
            </a:r>
          </a:p>
          <a:p>
            <a:pPr marL="0" indent="0">
              <a:buNone/>
            </a:pPr>
            <a:endParaRPr lang="en-US" sz="2000">
              <a:solidFill>
                <a:schemeClr val="accent1">
                  <a:lumMod val="75000"/>
                </a:schemeClr>
              </a:solidFill>
              <a:latin typeface="Calibri" panose="020F0502020204030204" pitchFamily="34" charset="0"/>
              <a:cs typeface="Calibri" panose="020F0502020204030204" pitchFamily="34" charset="0"/>
            </a:endParaRPr>
          </a:p>
          <a:p>
            <a:r>
              <a:rPr lang="en-US" sz="2000">
                <a:latin typeface="Calibri" panose="020F0502020204030204" pitchFamily="34" charset="0"/>
                <a:cs typeface="Calibri" panose="020F0502020204030204" pitchFamily="34" charset="0"/>
              </a:rPr>
              <a:t> “Machine Learning is concerned with computer programs that automatically improve their performance through experience</a:t>
            </a:r>
            <a:r>
              <a:rPr lang="en-US">
                <a:latin typeface="Calibri" panose="020F0502020204030204" pitchFamily="34" charset="0"/>
                <a:cs typeface="Calibri" panose="020F0502020204030204" pitchFamily="34" charset="0"/>
              </a:rPr>
              <a:t>.”</a:t>
            </a:r>
          </a:p>
        </p:txBody>
      </p:sp>
      <p:sp>
        <p:nvSpPr>
          <p:cNvPr id="5" name="TextBox 4"/>
          <p:cNvSpPr txBox="1"/>
          <p:nvPr/>
        </p:nvSpPr>
        <p:spPr>
          <a:xfrm>
            <a:off x="1143000" y="4572000"/>
            <a:ext cx="4876800" cy="12003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b="1">
                <a:solidFill>
                  <a:schemeClr val="accent3"/>
                </a:solidFill>
              </a:rPr>
              <a:t>Learning by Machines</a:t>
            </a:r>
          </a:p>
          <a:p>
            <a:r>
              <a:rPr lang="en-US" sz="2400" b="1">
                <a:solidFill>
                  <a:schemeClr val="accent2">
                    <a:lumMod val="75000"/>
                  </a:schemeClr>
                </a:solidFill>
              </a:rPr>
              <a:t>Machines </a:t>
            </a:r>
            <a:r>
              <a:rPr lang="en-US" sz="2400" b="1">
                <a:solidFill>
                  <a:schemeClr val="accent2">
                    <a:lumMod val="75000"/>
                  </a:schemeClr>
                </a:solidFill>
                <a:sym typeface="Wingdings" panose="05000000000000000000" pitchFamily="2" charset="2"/>
              </a:rPr>
              <a:t> Computers</a:t>
            </a:r>
          </a:p>
          <a:p>
            <a:r>
              <a:rPr lang="en-US" sz="2400" b="1">
                <a:solidFill>
                  <a:schemeClr val="accent2">
                    <a:lumMod val="75000"/>
                  </a:schemeClr>
                </a:solidFill>
                <a:sym typeface="Wingdings" panose="05000000000000000000" pitchFamily="2" charset="2"/>
              </a:rPr>
              <a:t>Learning  History</a:t>
            </a:r>
            <a:endParaRPr lang="en-US" sz="2400" b="1">
              <a:solidFill>
                <a:schemeClr val="accent2">
                  <a:lumMod val="75000"/>
                </a:schemeClr>
              </a:solidFill>
            </a:endParaRPr>
          </a:p>
        </p:txBody>
      </p:sp>
    </p:spTree>
    <p:extLst>
      <p:ext uri="{BB962C8B-B14F-4D97-AF65-F5344CB8AC3E}">
        <p14:creationId xmlns:p14="http://schemas.microsoft.com/office/powerpoint/2010/main" val="315766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Machine Learning?</a:t>
            </a:r>
          </a:p>
        </p:txBody>
      </p:sp>
      <p:sp>
        <p:nvSpPr>
          <p:cNvPr id="4" name="Content Placeholder 3"/>
          <p:cNvSpPr>
            <a:spLocks noGrp="1"/>
          </p:cNvSpPr>
          <p:nvPr>
            <p:ph sz="quarter" idx="1"/>
          </p:nvPr>
        </p:nvSpPr>
        <p:spPr>
          <a:xfrm>
            <a:off x="457200" y="1295400"/>
            <a:ext cx="8001000" cy="4873752"/>
          </a:xfrm>
        </p:spPr>
        <p:txBody>
          <a:bodyPr/>
          <a:lstStyle/>
          <a:p>
            <a:r>
              <a:rPr lang="en-US">
                <a:latin typeface="Calibri" panose="020F0502020204030204" pitchFamily="34" charset="0"/>
                <a:cs typeface="Calibri" panose="020F0502020204030204" pitchFamily="34" charset="0"/>
              </a:rPr>
              <a:t>Tom Mitchell : </a:t>
            </a:r>
          </a:p>
          <a:p>
            <a:pPr marL="0" indent="0">
              <a:buNone/>
            </a:pPr>
            <a:r>
              <a:rPr lang="en-US" sz="2000">
                <a:latin typeface="Calibri" panose="020F0502020204030204" pitchFamily="34" charset="0"/>
                <a:cs typeface="Calibri" panose="020F0502020204030204" pitchFamily="34" charset="0"/>
              </a:rPr>
              <a:t>"A computer program is said to learn from experience </a:t>
            </a:r>
            <a:r>
              <a:rPr lang="en-US" sz="2000" b="1">
                <a:latin typeface="Calibri" panose="020F0502020204030204" pitchFamily="34" charset="0"/>
                <a:cs typeface="Calibri" panose="020F0502020204030204" pitchFamily="34" charset="0"/>
              </a:rPr>
              <a:t>E</a:t>
            </a:r>
            <a:r>
              <a:rPr lang="en-US" sz="2000">
                <a:latin typeface="Calibri" panose="020F0502020204030204" pitchFamily="34" charset="0"/>
                <a:cs typeface="Calibri" panose="020F0502020204030204" pitchFamily="34" charset="0"/>
              </a:rPr>
              <a:t> with respect to some class of tasks </a:t>
            </a:r>
            <a:r>
              <a:rPr lang="en-US" sz="2000" b="1">
                <a:latin typeface="Calibri" panose="020F0502020204030204" pitchFamily="34" charset="0"/>
                <a:cs typeface="Calibri" panose="020F0502020204030204" pitchFamily="34" charset="0"/>
              </a:rPr>
              <a:t>T</a:t>
            </a:r>
            <a:r>
              <a:rPr lang="en-US" sz="2000">
                <a:latin typeface="Calibri" panose="020F0502020204030204" pitchFamily="34" charset="0"/>
                <a:cs typeface="Calibri" panose="020F0502020204030204" pitchFamily="34" charset="0"/>
              </a:rPr>
              <a:t> and performance measure </a:t>
            </a:r>
            <a:r>
              <a:rPr lang="en-US" sz="2000" b="1">
                <a:latin typeface="Calibri" panose="020F0502020204030204" pitchFamily="34" charset="0"/>
                <a:cs typeface="Calibri" panose="020F0502020204030204" pitchFamily="34" charset="0"/>
              </a:rPr>
              <a:t>P</a:t>
            </a:r>
            <a:r>
              <a:rPr lang="en-US" sz="2000">
                <a:latin typeface="Calibri" panose="020F0502020204030204" pitchFamily="34" charset="0"/>
                <a:cs typeface="Calibri" panose="020F0502020204030204" pitchFamily="34" charset="0"/>
              </a:rPr>
              <a:t>, if its performance at tasks in </a:t>
            </a:r>
            <a:r>
              <a:rPr lang="en-US" sz="2000" b="1">
                <a:latin typeface="Calibri" panose="020F0502020204030204" pitchFamily="34" charset="0"/>
                <a:cs typeface="Calibri" panose="020F0502020204030204" pitchFamily="34" charset="0"/>
              </a:rPr>
              <a:t>T</a:t>
            </a:r>
            <a:r>
              <a:rPr lang="en-US" sz="2000">
                <a:latin typeface="Calibri" panose="020F0502020204030204" pitchFamily="34" charset="0"/>
                <a:cs typeface="Calibri" panose="020F0502020204030204" pitchFamily="34" charset="0"/>
              </a:rPr>
              <a:t>, as measured by </a:t>
            </a:r>
            <a:r>
              <a:rPr lang="en-US" sz="2000" b="1">
                <a:latin typeface="Calibri" panose="020F0502020204030204" pitchFamily="34" charset="0"/>
                <a:cs typeface="Calibri" panose="020F0502020204030204" pitchFamily="34" charset="0"/>
              </a:rPr>
              <a:t>P</a:t>
            </a:r>
            <a:r>
              <a:rPr lang="en-US" sz="2000">
                <a:latin typeface="Calibri" panose="020F0502020204030204" pitchFamily="34" charset="0"/>
                <a:cs typeface="Calibri" panose="020F0502020204030204" pitchFamily="34" charset="0"/>
              </a:rPr>
              <a:t>, improves with experience </a:t>
            </a:r>
            <a:r>
              <a:rPr lang="en-US" sz="2000" b="1">
                <a:latin typeface="Calibri" panose="020F0502020204030204" pitchFamily="34" charset="0"/>
                <a:cs typeface="Calibri" panose="020F0502020204030204" pitchFamily="34" charset="0"/>
              </a:rPr>
              <a:t>E</a:t>
            </a:r>
            <a:r>
              <a:rPr lang="en-US" sz="2000">
                <a:latin typeface="Calibri" panose="020F0502020204030204" pitchFamily="34" charset="0"/>
                <a:cs typeface="Calibri" panose="020F0502020204030204" pitchFamily="34" charset="0"/>
              </a:rPr>
              <a:t>." </a:t>
            </a:r>
          </a:p>
          <a:p>
            <a:pPr marL="0" indent="0">
              <a:buNone/>
            </a:pPr>
            <a:endParaRPr lang="en-US" sz="2000">
              <a:latin typeface="Calibri" panose="020F0502020204030204" pitchFamily="34" charset="0"/>
              <a:cs typeface="Calibri" panose="020F0502020204030204" pitchFamily="34" charset="0"/>
            </a:endParaRPr>
          </a:p>
          <a:p>
            <a:pPr marL="0" indent="0">
              <a:buNone/>
            </a:pPr>
            <a:endParaRPr lang="en-US" sz="200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2362200" y="4800600"/>
            <a:ext cx="2476500" cy="1600200"/>
          </a:xfrm>
          <a:prstGeom prst="rect">
            <a:avLst/>
          </a:prstGeom>
        </p:spPr>
      </p:pic>
      <p:sp>
        <p:nvSpPr>
          <p:cNvPr id="8" name="Rectangle 7"/>
          <p:cNvSpPr/>
          <p:nvPr/>
        </p:nvSpPr>
        <p:spPr>
          <a:xfrm>
            <a:off x="428625" y="3612029"/>
            <a:ext cx="784860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b="1">
                <a:solidFill>
                  <a:srgbClr val="FF0000"/>
                </a:solidFill>
              </a:rPr>
              <a:t>“Machine Learning is concerned with computer programs that automatically improve their performance through experience.”</a:t>
            </a:r>
          </a:p>
        </p:txBody>
      </p:sp>
    </p:spTree>
    <p:extLst>
      <p:ext uri="{BB962C8B-B14F-4D97-AF65-F5344CB8AC3E}">
        <p14:creationId xmlns:p14="http://schemas.microsoft.com/office/powerpoint/2010/main" val="347140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Machine Learning?</a:t>
            </a:r>
          </a:p>
        </p:txBody>
      </p:sp>
      <p:sp>
        <p:nvSpPr>
          <p:cNvPr id="4" name="Content Placeholder 3"/>
          <p:cNvSpPr>
            <a:spLocks noGrp="1"/>
          </p:cNvSpPr>
          <p:nvPr>
            <p:ph sz="quarter" idx="1"/>
          </p:nvPr>
        </p:nvSpPr>
        <p:spPr>
          <a:xfrm>
            <a:off x="304800" y="1066800"/>
            <a:ext cx="8001000" cy="4873752"/>
          </a:xfrm>
        </p:spPr>
        <p:txBody>
          <a:bodyPr/>
          <a:lstStyle/>
          <a:p>
            <a:r>
              <a:rPr lang="en-US">
                <a:latin typeface="Calibri" panose="020F0502020204030204" pitchFamily="34" charset="0"/>
                <a:cs typeface="Calibri" panose="020F0502020204030204" pitchFamily="34" charset="0"/>
              </a:rPr>
              <a:t>Tom Mitchell : </a:t>
            </a:r>
          </a:p>
          <a:p>
            <a:pPr marL="0" indent="0">
              <a:buNone/>
            </a:pPr>
            <a:r>
              <a:rPr lang="en-US" sz="2000">
                <a:latin typeface="Calibri" panose="020F0502020204030204" pitchFamily="34" charset="0"/>
                <a:cs typeface="Calibri" panose="020F0502020204030204" pitchFamily="34" charset="0"/>
              </a:rPr>
              <a:t>"A computer program is said to learn from experience </a:t>
            </a:r>
            <a:r>
              <a:rPr lang="en-US" sz="2000" b="1">
                <a:latin typeface="Calibri" panose="020F0502020204030204" pitchFamily="34" charset="0"/>
                <a:cs typeface="Calibri" panose="020F0502020204030204" pitchFamily="34" charset="0"/>
              </a:rPr>
              <a:t>E</a:t>
            </a:r>
            <a:r>
              <a:rPr lang="en-US" sz="2000">
                <a:latin typeface="Calibri" panose="020F0502020204030204" pitchFamily="34" charset="0"/>
                <a:cs typeface="Calibri" panose="020F0502020204030204" pitchFamily="34" charset="0"/>
              </a:rPr>
              <a:t> with respect to some class of tasks </a:t>
            </a:r>
            <a:r>
              <a:rPr lang="en-US" sz="2000" b="1">
                <a:latin typeface="Calibri" panose="020F0502020204030204" pitchFamily="34" charset="0"/>
                <a:cs typeface="Calibri" panose="020F0502020204030204" pitchFamily="34" charset="0"/>
              </a:rPr>
              <a:t>T</a:t>
            </a:r>
            <a:r>
              <a:rPr lang="en-US" sz="2000">
                <a:latin typeface="Calibri" panose="020F0502020204030204" pitchFamily="34" charset="0"/>
                <a:cs typeface="Calibri" panose="020F0502020204030204" pitchFamily="34" charset="0"/>
              </a:rPr>
              <a:t> and performance measure </a:t>
            </a:r>
            <a:r>
              <a:rPr lang="en-US" sz="2000" b="1">
                <a:latin typeface="Calibri" panose="020F0502020204030204" pitchFamily="34" charset="0"/>
                <a:cs typeface="Calibri" panose="020F0502020204030204" pitchFamily="34" charset="0"/>
              </a:rPr>
              <a:t>P</a:t>
            </a:r>
            <a:r>
              <a:rPr lang="en-US" sz="2000">
                <a:latin typeface="Calibri" panose="020F0502020204030204" pitchFamily="34" charset="0"/>
                <a:cs typeface="Calibri" panose="020F0502020204030204" pitchFamily="34" charset="0"/>
              </a:rPr>
              <a:t>, if its performance at tasks in </a:t>
            </a:r>
            <a:r>
              <a:rPr lang="en-US" sz="2000" b="1">
                <a:latin typeface="Calibri" panose="020F0502020204030204" pitchFamily="34" charset="0"/>
                <a:cs typeface="Calibri" panose="020F0502020204030204" pitchFamily="34" charset="0"/>
              </a:rPr>
              <a:t>T</a:t>
            </a:r>
            <a:r>
              <a:rPr lang="en-US" sz="2000">
                <a:latin typeface="Calibri" panose="020F0502020204030204" pitchFamily="34" charset="0"/>
                <a:cs typeface="Calibri" panose="020F0502020204030204" pitchFamily="34" charset="0"/>
              </a:rPr>
              <a:t>, as measured by </a:t>
            </a:r>
            <a:r>
              <a:rPr lang="en-US" sz="2000" b="1">
                <a:latin typeface="Calibri" panose="020F0502020204030204" pitchFamily="34" charset="0"/>
                <a:cs typeface="Calibri" panose="020F0502020204030204" pitchFamily="34" charset="0"/>
              </a:rPr>
              <a:t>P</a:t>
            </a:r>
            <a:r>
              <a:rPr lang="en-US" sz="2000">
                <a:latin typeface="Calibri" panose="020F0502020204030204" pitchFamily="34" charset="0"/>
                <a:cs typeface="Calibri" panose="020F0502020204030204" pitchFamily="34" charset="0"/>
              </a:rPr>
              <a:t>, improves with experience </a:t>
            </a:r>
            <a:r>
              <a:rPr lang="en-US" sz="2000" b="1">
                <a:latin typeface="Calibri" panose="020F0502020204030204" pitchFamily="34" charset="0"/>
                <a:cs typeface="Calibri" panose="020F0502020204030204" pitchFamily="34" charset="0"/>
              </a:rPr>
              <a:t>E</a:t>
            </a:r>
            <a:r>
              <a:rPr lang="en-US" sz="2000">
                <a:latin typeface="Calibri" panose="020F0502020204030204" pitchFamily="34" charset="0"/>
                <a:cs typeface="Calibri" panose="020F0502020204030204" pitchFamily="34" charset="0"/>
              </a:rPr>
              <a:t>." </a:t>
            </a:r>
          </a:p>
          <a:p>
            <a:pPr marL="0" indent="0">
              <a:buNone/>
            </a:pPr>
            <a:endParaRPr lang="en-US" sz="2000">
              <a:latin typeface="Calibri" panose="020F0502020204030204" pitchFamily="34" charset="0"/>
              <a:cs typeface="Calibri" panose="020F0502020204030204" pitchFamily="34" charset="0"/>
            </a:endParaRPr>
          </a:p>
          <a:p>
            <a:pPr marL="0" indent="0">
              <a:buNone/>
            </a:pPr>
            <a:endParaRPr lang="en-US" sz="2000">
              <a:latin typeface="Calibri" panose="020F0502020204030204" pitchFamily="34" charset="0"/>
              <a:cs typeface="Calibri" panose="020F0502020204030204" pitchFamily="34" charset="0"/>
            </a:endParaRPr>
          </a:p>
        </p:txBody>
      </p:sp>
      <p:sp>
        <p:nvSpPr>
          <p:cNvPr id="3" name="TextBox 2"/>
          <p:cNvSpPr txBox="1"/>
          <p:nvPr/>
        </p:nvSpPr>
        <p:spPr>
          <a:xfrm>
            <a:off x="381000" y="3124200"/>
            <a:ext cx="8153400" cy="1785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b="1"/>
              <a:t>Example: playing checkers.</a:t>
            </a:r>
          </a:p>
          <a:p>
            <a:endParaRPr lang="en-US"/>
          </a:p>
          <a:p>
            <a:r>
              <a:rPr lang="en-US" b="1">
                <a:solidFill>
                  <a:schemeClr val="bg2">
                    <a:lumMod val="75000"/>
                  </a:schemeClr>
                </a:solidFill>
              </a:rPr>
              <a:t>E = </a:t>
            </a:r>
            <a:r>
              <a:rPr lang="en-US"/>
              <a:t>the experience of playing many games of checkers</a:t>
            </a:r>
          </a:p>
          <a:p>
            <a:r>
              <a:rPr lang="en-US" b="1">
                <a:solidFill>
                  <a:schemeClr val="bg2">
                    <a:lumMod val="75000"/>
                  </a:schemeClr>
                </a:solidFill>
              </a:rPr>
              <a:t>T = </a:t>
            </a:r>
            <a:r>
              <a:rPr lang="en-US"/>
              <a:t>the task of playing checkers.</a:t>
            </a:r>
          </a:p>
          <a:p>
            <a:r>
              <a:rPr lang="en-US" b="1">
                <a:solidFill>
                  <a:schemeClr val="bg2">
                    <a:lumMod val="75000"/>
                  </a:schemeClr>
                </a:solidFill>
              </a:rPr>
              <a:t>P = </a:t>
            </a:r>
            <a:r>
              <a:rPr lang="en-US"/>
              <a:t>the probability that the program will win the next game.</a:t>
            </a:r>
          </a:p>
          <a:p>
            <a:endParaRPr lang="en-US"/>
          </a:p>
        </p:txBody>
      </p:sp>
    </p:spTree>
    <p:extLst>
      <p:ext uri="{BB962C8B-B14F-4D97-AF65-F5344CB8AC3E}">
        <p14:creationId xmlns:p14="http://schemas.microsoft.com/office/powerpoint/2010/main" val="10922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Machine Learning?</a:t>
            </a:r>
          </a:p>
        </p:txBody>
      </p:sp>
      <p:sp>
        <p:nvSpPr>
          <p:cNvPr id="4" name="Content Placeholder 3"/>
          <p:cNvSpPr>
            <a:spLocks noGrp="1"/>
          </p:cNvSpPr>
          <p:nvPr>
            <p:ph sz="quarter" idx="1"/>
          </p:nvPr>
        </p:nvSpPr>
        <p:spPr>
          <a:xfrm>
            <a:off x="304800" y="1066800"/>
            <a:ext cx="8001000" cy="4873752"/>
          </a:xfrm>
        </p:spPr>
        <p:txBody>
          <a:bodyPr/>
          <a:lstStyle/>
          <a:p>
            <a:pPr marL="0" indent="0">
              <a:buNone/>
            </a:pPr>
            <a:r>
              <a:rPr lang="en-US" sz="2000" dirty="0">
                <a:latin typeface="Calibri" panose="020F0502020204030204" pitchFamily="34" charset="0"/>
                <a:cs typeface="Calibri" panose="020F0502020204030204" pitchFamily="34" charset="0"/>
              </a:rPr>
              <a:t>Suppose your Email program watches which emails you do or do not mark as spam, and based on that learns how to better filter spam. What is the task T in this scenario?</a:t>
            </a: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p:txBody>
      </p:sp>
      <p:sp>
        <p:nvSpPr>
          <p:cNvPr id="5" name="TextBox 4"/>
          <p:cNvSpPr txBox="1"/>
          <p:nvPr/>
        </p:nvSpPr>
        <p:spPr>
          <a:xfrm>
            <a:off x="438150" y="2438400"/>
            <a:ext cx="8172450" cy="2031325"/>
          </a:xfrm>
          <a:prstGeom prst="rect">
            <a:avLst/>
          </a:prstGeom>
          <a:noFill/>
        </p:spPr>
        <p:txBody>
          <a:bodyPr wrap="square" rtlCol="0">
            <a:spAutoFit/>
          </a:bodyPr>
          <a:lstStyle/>
          <a:p>
            <a:pPr marL="342900" indent="-342900" algn="just">
              <a:buFont typeface="+mj-lt"/>
              <a:buAutoNum type="alphaUcPeriod"/>
            </a:pPr>
            <a:r>
              <a:rPr lang="en-US">
                <a:latin typeface="Calibri" panose="020F0502020204030204" pitchFamily="34" charset="0"/>
                <a:cs typeface="Calibri" panose="020F0502020204030204" pitchFamily="34" charset="0"/>
              </a:rPr>
              <a:t>Classifying emails as spam or not spam.</a:t>
            </a:r>
          </a:p>
          <a:p>
            <a:pPr marL="342900" indent="-342900" algn="just">
              <a:buFont typeface="+mj-lt"/>
              <a:buAutoNum type="alphaUcPeriod"/>
            </a:pPr>
            <a:endParaRPr lang="en-US">
              <a:latin typeface="Calibri" panose="020F0502020204030204" pitchFamily="34" charset="0"/>
              <a:cs typeface="Calibri" panose="020F0502020204030204" pitchFamily="34" charset="0"/>
            </a:endParaRPr>
          </a:p>
          <a:p>
            <a:pPr marL="342900" indent="-342900" algn="just">
              <a:buFont typeface="+mj-lt"/>
              <a:buAutoNum type="alphaUcPeriod"/>
            </a:pPr>
            <a:r>
              <a:rPr lang="en-US">
                <a:latin typeface="Calibri" panose="020F0502020204030204" pitchFamily="34" charset="0"/>
                <a:cs typeface="Calibri" panose="020F0502020204030204" pitchFamily="34" charset="0"/>
              </a:rPr>
              <a:t>Watching you labels emails as spam or not spam</a:t>
            </a:r>
          </a:p>
          <a:p>
            <a:pPr marL="342900" indent="-342900" algn="just">
              <a:buFont typeface="+mj-lt"/>
              <a:buAutoNum type="alphaUcPeriod"/>
            </a:pPr>
            <a:endParaRPr lang="en-US">
              <a:latin typeface="Calibri" panose="020F0502020204030204" pitchFamily="34" charset="0"/>
              <a:cs typeface="Calibri" panose="020F0502020204030204" pitchFamily="34" charset="0"/>
            </a:endParaRPr>
          </a:p>
          <a:p>
            <a:pPr marL="342900" indent="-342900" algn="just">
              <a:buFont typeface="+mj-lt"/>
              <a:buAutoNum type="alphaUcPeriod"/>
            </a:pPr>
            <a:r>
              <a:rPr lang="en-US">
                <a:latin typeface="Calibri" panose="020F0502020204030204" pitchFamily="34" charset="0"/>
                <a:cs typeface="Calibri" panose="020F0502020204030204" pitchFamily="34" charset="0"/>
              </a:rPr>
              <a:t>The number(fraction) of emails correctly classified as spam or not spam.</a:t>
            </a:r>
          </a:p>
          <a:p>
            <a:pPr marL="342900" indent="-342900" algn="just">
              <a:buFont typeface="+mj-lt"/>
              <a:buAutoNum type="alphaUcPeriod"/>
            </a:pPr>
            <a:endParaRPr lang="en-US">
              <a:latin typeface="Calibri" panose="020F0502020204030204" pitchFamily="34" charset="0"/>
              <a:cs typeface="Calibri" panose="020F0502020204030204" pitchFamily="34" charset="0"/>
            </a:endParaRPr>
          </a:p>
          <a:p>
            <a:pPr marL="342900" indent="-342900" algn="just">
              <a:buFont typeface="+mj-lt"/>
              <a:buAutoNum type="alphaUcPeriod"/>
            </a:pPr>
            <a:r>
              <a:rPr lang="en-US">
                <a:latin typeface="Calibri" panose="020F0502020204030204" pitchFamily="34" charset="0"/>
                <a:cs typeface="Calibri" panose="020F0502020204030204" pitchFamily="34" charset="0"/>
              </a:rPr>
              <a:t>None of the above : This is not a machine learning problem</a:t>
            </a:r>
          </a:p>
        </p:txBody>
      </p:sp>
    </p:spTree>
    <p:extLst>
      <p:ext uri="{BB962C8B-B14F-4D97-AF65-F5344CB8AC3E}">
        <p14:creationId xmlns:p14="http://schemas.microsoft.com/office/powerpoint/2010/main" val="334689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chemeClr val="accent2"/>
                                      </p:to>
                                    </p:animClr>
                                    <p:animClr clrSpc="rgb" dir="cw">
                                      <p:cBhvr>
                                        <p:cTn id="7" dur="500" fill="hold"/>
                                        <p:tgtEl>
                                          <p:spTgt spid="5">
                                            <p:txEl>
                                              <p:pRg st="0" end="0"/>
                                            </p:txEl>
                                          </p:spTgt>
                                        </p:tgtEl>
                                        <p:attrNameLst>
                                          <p:attrName>fillcolor</p:attrName>
                                        </p:attrNameLst>
                                      </p:cBhvr>
                                      <p:to>
                                        <a:schemeClr val="accent2"/>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Machine Learning?</a:t>
            </a:r>
          </a:p>
        </p:txBody>
      </p:sp>
      <p:sp>
        <p:nvSpPr>
          <p:cNvPr id="4" name="Content Placeholder 3"/>
          <p:cNvSpPr>
            <a:spLocks noGrp="1"/>
          </p:cNvSpPr>
          <p:nvPr>
            <p:ph sz="quarter" idx="1"/>
          </p:nvPr>
        </p:nvSpPr>
        <p:spPr>
          <a:xfrm>
            <a:off x="304800" y="1066800"/>
            <a:ext cx="8001000" cy="4873752"/>
          </a:xfrm>
        </p:spPr>
        <p:txBody>
          <a:bodyPr/>
          <a:lstStyle/>
          <a:p>
            <a:pPr marL="0" indent="0">
              <a:buNone/>
            </a:pPr>
            <a:r>
              <a:rPr lang="en-US" sz="2000">
                <a:latin typeface="Calibri" panose="020F0502020204030204" pitchFamily="34" charset="0"/>
                <a:cs typeface="Calibri" panose="020F0502020204030204" pitchFamily="34" charset="0"/>
              </a:rPr>
              <a:t>Suppose your Email program watches which emails you do or do not mark as spam , and based on that learns how to better filter spam. What is the task T in this scenario?</a:t>
            </a:r>
          </a:p>
          <a:p>
            <a:pPr marL="0" indent="0">
              <a:buNone/>
            </a:pPr>
            <a:endParaRPr lang="en-US" sz="2000">
              <a:latin typeface="Calibri" panose="020F0502020204030204" pitchFamily="34" charset="0"/>
              <a:cs typeface="Calibri" panose="020F0502020204030204" pitchFamily="34" charset="0"/>
            </a:endParaRPr>
          </a:p>
          <a:p>
            <a:pPr marL="0" indent="0">
              <a:buNone/>
            </a:pPr>
            <a:endParaRPr lang="en-US" sz="2000">
              <a:latin typeface="Calibri" panose="020F0502020204030204" pitchFamily="34" charset="0"/>
              <a:cs typeface="Calibri" panose="020F0502020204030204" pitchFamily="34" charset="0"/>
            </a:endParaRPr>
          </a:p>
          <a:p>
            <a:pPr marL="0" indent="0">
              <a:buNone/>
            </a:pPr>
            <a:endParaRPr lang="en-US" sz="2000">
              <a:latin typeface="Calibri" panose="020F0502020204030204" pitchFamily="34" charset="0"/>
              <a:cs typeface="Calibri" panose="020F0502020204030204" pitchFamily="34" charset="0"/>
            </a:endParaRPr>
          </a:p>
        </p:txBody>
      </p:sp>
      <p:sp>
        <p:nvSpPr>
          <p:cNvPr id="5" name="TextBox 4"/>
          <p:cNvSpPr txBox="1"/>
          <p:nvPr/>
        </p:nvSpPr>
        <p:spPr>
          <a:xfrm>
            <a:off x="228600" y="3631222"/>
            <a:ext cx="8610599" cy="2031325"/>
          </a:xfrm>
          <a:prstGeom prst="rect">
            <a:avLst/>
          </a:prstGeom>
          <a:noFill/>
        </p:spPr>
        <p:txBody>
          <a:bodyPr wrap="square" rtlCol="0">
            <a:spAutoFit/>
          </a:bodyPr>
          <a:lstStyle/>
          <a:p>
            <a:pPr marL="342900" indent="-342900" algn="just">
              <a:buFont typeface="+mj-lt"/>
              <a:buAutoNum type="alphaUcPeriod"/>
            </a:pPr>
            <a:r>
              <a:rPr lang="en-US">
                <a:latin typeface="Calibri" panose="020F0502020204030204" pitchFamily="34" charset="0"/>
                <a:cs typeface="Calibri" panose="020F0502020204030204" pitchFamily="34" charset="0"/>
              </a:rPr>
              <a:t>Classifying emails as spam or not spam.</a:t>
            </a:r>
            <a:r>
              <a:rPr lang="en-US" b="1">
                <a:solidFill>
                  <a:srgbClr val="FF0000"/>
                </a:solidFill>
                <a:latin typeface="Calibri" panose="020F0502020204030204" pitchFamily="34" charset="0"/>
                <a:cs typeface="Calibri" panose="020F0502020204030204" pitchFamily="34" charset="0"/>
                <a:sym typeface="Wingdings" panose="05000000000000000000" pitchFamily="2" charset="2"/>
              </a:rPr>
              <a:t> T</a:t>
            </a:r>
            <a:endParaRPr lang="en-US" b="1">
              <a:solidFill>
                <a:srgbClr val="FF0000"/>
              </a:solidFill>
              <a:latin typeface="Calibri" panose="020F0502020204030204" pitchFamily="34" charset="0"/>
              <a:cs typeface="Calibri" panose="020F0502020204030204" pitchFamily="34" charset="0"/>
            </a:endParaRPr>
          </a:p>
          <a:p>
            <a:pPr marL="342900" indent="-342900" algn="just">
              <a:buFont typeface="+mj-lt"/>
              <a:buAutoNum type="alphaUcPeriod"/>
            </a:pPr>
            <a:endParaRPr lang="en-US">
              <a:latin typeface="Calibri" panose="020F0502020204030204" pitchFamily="34" charset="0"/>
              <a:cs typeface="Calibri" panose="020F0502020204030204" pitchFamily="34" charset="0"/>
            </a:endParaRPr>
          </a:p>
          <a:p>
            <a:pPr marL="342900" indent="-342900" algn="just">
              <a:buFont typeface="+mj-lt"/>
              <a:buAutoNum type="alphaUcPeriod"/>
            </a:pPr>
            <a:r>
              <a:rPr lang="en-US">
                <a:latin typeface="Calibri" panose="020F0502020204030204" pitchFamily="34" charset="0"/>
                <a:cs typeface="Calibri" panose="020F0502020204030204" pitchFamily="34" charset="0"/>
              </a:rPr>
              <a:t>Watching you labels emails as spam or not spam </a:t>
            </a:r>
            <a:r>
              <a:rPr lang="en-US" b="1">
                <a:solidFill>
                  <a:srgbClr val="FF0000"/>
                </a:solidFill>
                <a:latin typeface="Calibri" panose="020F0502020204030204" pitchFamily="34" charset="0"/>
                <a:cs typeface="Calibri" panose="020F0502020204030204" pitchFamily="34" charset="0"/>
                <a:sym typeface="Wingdings" panose="05000000000000000000" pitchFamily="2" charset="2"/>
              </a:rPr>
              <a:t>E</a:t>
            </a:r>
            <a:endParaRPr lang="en-US" b="1">
              <a:solidFill>
                <a:srgbClr val="FF0000"/>
              </a:solidFill>
              <a:latin typeface="Calibri" panose="020F0502020204030204" pitchFamily="34" charset="0"/>
              <a:cs typeface="Calibri" panose="020F0502020204030204" pitchFamily="34" charset="0"/>
            </a:endParaRPr>
          </a:p>
          <a:p>
            <a:pPr marL="342900" indent="-342900" algn="just">
              <a:buFont typeface="+mj-lt"/>
              <a:buAutoNum type="alphaUcPeriod"/>
            </a:pPr>
            <a:endParaRPr lang="en-US">
              <a:latin typeface="Calibri" panose="020F0502020204030204" pitchFamily="34" charset="0"/>
              <a:cs typeface="Calibri" panose="020F0502020204030204" pitchFamily="34" charset="0"/>
            </a:endParaRPr>
          </a:p>
          <a:p>
            <a:pPr marL="342900" indent="-342900" algn="just">
              <a:buFont typeface="+mj-lt"/>
              <a:buAutoNum type="alphaUcPeriod"/>
            </a:pPr>
            <a:r>
              <a:rPr lang="en-US">
                <a:latin typeface="Calibri" panose="020F0502020204030204" pitchFamily="34" charset="0"/>
                <a:cs typeface="Calibri" panose="020F0502020204030204" pitchFamily="34" charset="0"/>
              </a:rPr>
              <a:t>The number(fraction) of emails correctly classified as spam or not spam.</a:t>
            </a:r>
            <a:r>
              <a:rPr lang="en-US" b="1">
                <a:solidFill>
                  <a:srgbClr val="FF0000"/>
                </a:solidFill>
                <a:latin typeface="Calibri" panose="020F0502020204030204" pitchFamily="34" charset="0"/>
                <a:cs typeface="Calibri" panose="020F0502020204030204" pitchFamily="34" charset="0"/>
                <a:sym typeface="Wingdings" panose="05000000000000000000" pitchFamily="2" charset="2"/>
              </a:rPr>
              <a:t>P</a:t>
            </a:r>
            <a:endParaRPr lang="en-US" b="1">
              <a:solidFill>
                <a:srgbClr val="FF0000"/>
              </a:solidFill>
              <a:latin typeface="Calibri" panose="020F0502020204030204" pitchFamily="34" charset="0"/>
              <a:cs typeface="Calibri" panose="020F0502020204030204" pitchFamily="34" charset="0"/>
            </a:endParaRPr>
          </a:p>
          <a:p>
            <a:pPr marL="342900" indent="-342900" algn="just">
              <a:buFont typeface="+mj-lt"/>
              <a:buAutoNum type="alphaUcPeriod"/>
            </a:pPr>
            <a:endParaRPr lang="en-US">
              <a:latin typeface="Calibri" panose="020F0502020204030204" pitchFamily="34" charset="0"/>
              <a:cs typeface="Calibri" panose="020F0502020204030204" pitchFamily="34" charset="0"/>
            </a:endParaRPr>
          </a:p>
          <a:p>
            <a:pPr marL="342900" indent="-342900" algn="just">
              <a:buFont typeface="+mj-lt"/>
              <a:buAutoNum type="alphaUcPeriod"/>
            </a:pPr>
            <a:r>
              <a:rPr lang="en-US">
                <a:latin typeface="Calibri" panose="020F0502020204030204" pitchFamily="34" charset="0"/>
                <a:cs typeface="Calibri" panose="020F0502020204030204" pitchFamily="34" charset="0"/>
              </a:rPr>
              <a:t>None of the above : This is not a machine learning problem</a:t>
            </a:r>
          </a:p>
        </p:txBody>
      </p:sp>
      <p:sp>
        <p:nvSpPr>
          <p:cNvPr id="3" name="Rectangle 2"/>
          <p:cNvSpPr/>
          <p:nvPr/>
        </p:nvSpPr>
        <p:spPr>
          <a:xfrm>
            <a:off x="1447800" y="2152889"/>
            <a:ext cx="6477000" cy="12003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a:t>"A computer program is said to learn from experience </a:t>
            </a:r>
            <a:r>
              <a:rPr lang="en-US" b="1"/>
              <a:t>E</a:t>
            </a:r>
            <a:r>
              <a:rPr lang="en-US"/>
              <a:t> with respect to some class of tasks </a:t>
            </a:r>
            <a:r>
              <a:rPr lang="en-US" b="1"/>
              <a:t>T</a:t>
            </a:r>
            <a:r>
              <a:rPr lang="en-US"/>
              <a:t> and performance </a:t>
            </a:r>
            <a:r>
              <a:rPr lang="en-US">
                <a:latin typeface="Calibri" panose="020F0502020204030204" pitchFamily="34" charset="0"/>
                <a:cs typeface="Calibri" panose="020F0502020204030204" pitchFamily="34" charset="0"/>
              </a:rPr>
              <a:t>measure</a:t>
            </a:r>
            <a:r>
              <a:rPr lang="en-US"/>
              <a:t> </a:t>
            </a:r>
            <a:r>
              <a:rPr lang="en-US" b="1"/>
              <a:t>P</a:t>
            </a:r>
            <a:r>
              <a:rPr lang="en-US"/>
              <a:t>, if its performance at tasks in </a:t>
            </a:r>
            <a:r>
              <a:rPr lang="en-US" b="1"/>
              <a:t>T</a:t>
            </a:r>
            <a:r>
              <a:rPr lang="en-US"/>
              <a:t>, as measured by </a:t>
            </a:r>
            <a:r>
              <a:rPr lang="en-US" b="1"/>
              <a:t>P</a:t>
            </a:r>
            <a:r>
              <a:rPr lang="en-US"/>
              <a:t>, improves with experience </a:t>
            </a:r>
            <a:r>
              <a:rPr lang="en-US" b="1"/>
              <a:t>E</a:t>
            </a:r>
            <a:r>
              <a:rPr lang="en-US"/>
              <a:t>." </a:t>
            </a:r>
          </a:p>
        </p:txBody>
      </p:sp>
    </p:spTree>
    <p:extLst>
      <p:ext uri="{BB962C8B-B14F-4D97-AF65-F5344CB8AC3E}">
        <p14:creationId xmlns:p14="http://schemas.microsoft.com/office/powerpoint/2010/main" val="119037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64119-2C67-4ED1-9CE1-52B5FA5DBD70}"/>
              </a:ext>
            </a:extLst>
          </p:cNvPr>
          <p:cNvSpPr>
            <a:spLocks noGrp="1"/>
          </p:cNvSpPr>
          <p:nvPr>
            <p:ph sz="half" idx="1"/>
          </p:nvPr>
        </p:nvSpPr>
        <p:spPr>
          <a:xfrm>
            <a:off x="466725" y="1143000"/>
            <a:ext cx="8189843" cy="3985592"/>
          </a:xfrm>
        </p:spPr>
        <p:txBody>
          <a:bodyPr>
            <a:noAutofit/>
          </a:bodyPr>
          <a:lstStyle/>
          <a:p>
            <a:r>
              <a:rPr lang="en-US" sz="1800" b="1">
                <a:solidFill>
                  <a:srgbClr val="000000"/>
                </a:solidFill>
                <a:latin typeface="Calibri" panose="020F0502020204030204" pitchFamily="34" charset="0"/>
                <a:cs typeface="Calibri" panose="020F0502020204030204" pitchFamily="34" charset="0"/>
              </a:rPr>
              <a:t>Examples</a:t>
            </a:r>
          </a:p>
          <a:p>
            <a:pPr marL="0" indent="0">
              <a:buNone/>
            </a:pPr>
            <a:r>
              <a:rPr lang="en-US" sz="1800" err="1">
                <a:solidFill>
                  <a:srgbClr val="000000"/>
                </a:solidFill>
                <a:latin typeface="Calibri" panose="020F0502020204030204" pitchFamily="34" charset="0"/>
                <a:cs typeface="Calibri" panose="020F0502020204030204" pitchFamily="34" charset="0"/>
              </a:rPr>
              <a:t>i</a:t>
            </a:r>
            <a:r>
              <a:rPr lang="en-US" sz="1800">
                <a:solidFill>
                  <a:srgbClr val="000000"/>
                </a:solidFill>
                <a:latin typeface="Calibri" panose="020F0502020204030204" pitchFamily="34" charset="0"/>
                <a:cs typeface="Calibri" panose="020F0502020204030204" pitchFamily="34" charset="0"/>
              </a:rPr>
              <a:t>) </a:t>
            </a:r>
            <a:r>
              <a:rPr lang="en-US" sz="1800" b="1">
                <a:solidFill>
                  <a:srgbClr val="000000"/>
                </a:solidFill>
                <a:latin typeface="Calibri" panose="020F0502020204030204" pitchFamily="34" charset="0"/>
                <a:cs typeface="Calibri" panose="020F0502020204030204" pitchFamily="34" charset="0"/>
              </a:rPr>
              <a:t>Handwriting recognition learning problem</a:t>
            </a: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 </a:t>
            </a:r>
            <a:r>
              <a:rPr lang="en-US" sz="1800" b="1">
                <a:solidFill>
                  <a:srgbClr val="C00000"/>
                </a:solidFill>
                <a:latin typeface="Calibri" panose="020F0502020204030204" pitchFamily="34" charset="0"/>
                <a:cs typeface="Calibri" panose="020F0502020204030204" pitchFamily="34" charset="0"/>
              </a:rPr>
              <a:t>Task </a:t>
            </a:r>
            <a:r>
              <a:rPr lang="en-US" sz="1800" b="1" i="1">
                <a:solidFill>
                  <a:srgbClr val="C00000"/>
                </a:solidFill>
                <a:latin typeface="Calibri" panose="020F0502020204030204" pitchFamily="34" charset="0"/>
                <a:cs typeface="Calibri" panose="020F0502020204030204" pitchFamily="34" charset="0"/>
              </a:rPr>
              <a:t>T </a:t>
            </a:r>
            <a:r>
              <a:rPr lang="en-US" sz="1800">
                <a:solidFill>
                  <a:srgbClr val="000000"/>
                </a:solidFill>
                <a:latin typeface="Calibri" panose="020F0502020204030204" pitchFamily="34" charset="0"/>
                <a:cs typeface="Calibri" panose="020F0502020204030204" pitchFamily="34" charset="0"/>
              </a:rPr>
              <a:t>: </a:t>
            </a:r>
            <a:r>
              <a:rPr lang="en-US" sz="1800" err="1">
                <a:solidFill>
                  <a:srgbClr val="000000"/>
                </a:solidFill>
                <a:latin typeface="Calibri" panose="020F0502020204030204" pitchFamily="34" charset="0"/>
                <a:cs typeface="Calibri" panose="020F0502020204030204" pitchFamily="34" charset="0"/>
              </a:rPr>
              <a:t>Recognising</a:t>
            </a:r>
            <a:r>
              <a:rPr lang="en-US" sz="1800">
                <a:solidFill>
                  <a:srgbClr val="000000"/>
                </a:solidFill>
                <a:latin typeface="Calibri" panose="020F0502020204030204" pitchFamily="34" charset="0"/>
                <a:cs typeface="Calibri" panose="020F0502020204030204" pitchFamily="34" charset="0"/>
              </a:rPr>
              <a:t> and classifying handwritten words within images</a:t>
            </a: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 </a:t>
            </a:r>
            <a:r>
              <a:rPr lang="en-US" sz="1800" b="1">
                <a:solidFill>
                  <a:srgbClr val="C00000"/>
                </a:solidFill>
                <a:latin typeface="Calibri" panose="020F0502020204030204" pitchFamily="34" charset="0"/>
                <a:cs typeface="Calibri" panose="020F0502020204030204" pitchFamily="34" charset="0"/>
              </a:rPr>
              <a:t>Performance </a:t>
            </a:r>
            <a:r>
              <a:rPr lang="en-US" sz="1800" b="1" i="1">
                <a:solidFill>
                  <a:srgbClr val="C00000"/>
                </a:solidFill>
                <a:latin typeface="Calibri" panose="020F0502020204030204" pitchFamily="34" charset="0"/>
                <a:cs typeface="Calibri" panose="020F0502020204030204" pitchFamily="34" charset="0"/>
              </a:rPr>
              <a:t>P </a:t>
            </a:r>
            <a:r>
              <a:rPr lang="en-US" sz="1800">
                <a:solidFill>
                  <a:srgbClr val="000000"/>
                </a:solidFill>
                <a:latin typeface="Calibri" panose="020F0502020204030204" pitchFamily="34" charset="0"/>
                <a:cs typeface="Calibri" panose="020F0502020204030204" pitchFamily="34" charset="0"/>
              </a:rPr>
              <a:t>: Percent of words correctly classified</a:t>
            </a: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 </a:t>
            </a:r>
            <a:r>
              <a:rPr lang="en-US" sz="1800" b="1">
                <a:solidFill>
                  <a:srgbClr val="C00000"/>
                </a:solidFill>
                <a:latin typeface="Calibri" panose="020F0502020204030204" pitchFamily="34" charset="0"/>
                <a:cs typeface="Calibri" panose="020F0502020204030204" pitchFamily="34" charset="0"/>
              </a:rPr>
              <a:t>Training experience </a:t>
            </a:r>
            <a:r>
              <a:rPr lang="en-US" sz="1800" b="1" i="1">
                <a:solidFill>
                  <a:srgbClr val="C00000"/>
                </a:solidFill>
                <a:latin typeface="Calibri" panose="020F0502020204030204" pitchFamily="34" charset="0"/>
                <a:cs typeface="Calibri" panose="020F0502020204030204" pitchFamily="34" charset="0"/>
              </a:rPr>
              <a:t>E</a:t>
            </a:r>
            <a:r>
              <a:rPr lang="en-US" sz="1800">
                <a:solidFill>
                  <a:srgbClr val="000000"/>
                </a:solidFill>
                <a:latin typeface="Calibri" panose="020F0502020204030204" pitchFamily="34" charset="0"/>
                <a:cs typeface="Calibri" panose="020F0502020204030204" pitchFamily="34" charset="0"/>
              </a:rPr>
              <a:t>: A dataset of handwritten words with given classifications</a:t>
            </a:r>
          </a:p>
          <a:p>
            <a:pPr marL="0" indent="0">
              <a:buNone/>
            </a:pP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ii) </a:t>
            </a:r>
            <a:r>
              <a:rPr lang="en-US" sz="1800" b="1">
                <a:solidFill>
                  <a:srgbClr val="000000"/>
                </a:solidFill>
                <a:latin typeface="Calibri" panose="020F0502020204030204" pitchFamily="34" charset="0"/>
                <a:cs typeface="Calibri" panose="020F0502020204030204" pitchFamily="34" charset="0"/>
              </a:rPr>
              <a:t>A robot driving learning problem</a:t>
            </a: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 </a:t>
            </a:r>
            <a:r>
              <a:rPr lang="en-US" sz="1800" b="1">
                <a:solidFill>
                  <a:srgbClr val="C00000"/>
                </a:solidFill>
                <a:latin typeface="Calibri" panose="020F0502020204030204" pitchFamily="34" charset="0"/>
                <a:cs typeface="Calibri" panose="020F0502020204030204" pitchFamily="34" charset="0"/>
              </a:rPr>
              <a:t>Task </a:t>
            </a:r>
            <a:r>
              <a:rPr lang="en-US" sz="1800" b="1" i="1">
                <a:solidFill>
                  <a:srgbClr val="C00000"/>
                </a:solidFill>
                <a:latin typeface="Calibri" panose="020F0502020204030204" pitchFamily="34" charset="0"/>
                <a:cs typeface="Calibri" panose="020F0502020204030204" pitchFamily="34" charset="0"/>
              </a:rPr>
              <a:t>T </a:t>
            </a:r>
            <a:r>
              <a:rPr lang="en-US" sz="1800">
                <a:solidFill>
                  <a:srgbClr val="000000"/>
                </a:solidFill>
                <a:latin typeface="Calibri" panose="020F0502020204030204" pitchFamily="34" charset="0"/>
                <a:cs typeface="Calibri" panose="020F0502020204030204" pitchFamily="34" charset="0"/>
              </a:rPr>
              <a:t>: Driving on highways using vision sensors</a:t>
            </a: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 </a:t>
            </a:r>
            <a:r>
              <a:rPr lang="en-US" sz="1800" b="1">
                <a:solidFill>
                  <a:srgbClr val="C00000"/>
                </a:solidFill>
                <a:latin typeface="Calibri" panose="020F0502020204030204" pitchFamily="34" charset="0"/>
                <a:cs typeface="Calibri" panose="020F0502020204030204" pitchFamily="34" charset="0"/>
              </a:rPr>
              <a:t>Performance measure </a:t>
            </a:r>
            <a:r>
              <a:rPr lang="en-US" sz="1800" b="1" i="1">
                <a:solidFill>
                  <a:srgbClr val="C00000"/>
                </a:solidFill>
                <a:latin typeface="Calibri" panose="020F0502020204030204" pitchFamily="34" charset="0"/>
                <a:cs typeface="Calibri" panose="020F0502020204030204" pitchFamily="34" charset="0"/>
              </a:rPr>
              <a:t>P </a:t>
            </a:r>
            <a:r>
              <a:rPr lang="en-US" sz="1800">
                <a:solidFill>
                  <a:srgbClr val="000000"/>
                </a:solidFill>
                <a:latin typeface="Calibri" panose="020F0502020204030204" pitchFamily="34" charset="0"/>
                <a:cs typeface="Calibri" panose="020F0502020204030204" pitchFamily="34" charset="0"/>
              </a:rPr>
              <a:t>: Average distance traveled before an error</a:t>
            </a: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 </a:t>
            </a:r>
            <a:r>
              <a:rPr lang="en-US" sz="1800" b="1">
                <a:solidFill>
                  <a:srgbClr val="C00000"/>
                </a:solidFill>
                <a:latin typeface="Calibri" panose="020F0502020204030204" pitchFamily="34" charset="0"/>
                <a:cs typeface="Calibri" panose="020F0502020204030204" pitchFamily="34" charset="0"/>
              </a:rPr>
              <a:t>Training experience E: </a:t>
            </a:r>
            <a:r>
              <a:rPr lang="en-US" sz="1800">
                <a:solidFill>
                  <a:srgbClr val="000000"/>
                </a:solidFill>
                <a:latin typeface="Calibri" panose="020F0502020204030204" pitchFamily="34" charset="0"/>
                <a:cs typeface="Calibri" panose="020F0502020204030204" pitchFamily="34" charset="0"/>
              </a:rPr>
              <a:t>A sequence of images and steering commands recorded while observing a human driver</a:t>
            </a:r>
          </a:p>
          <a:p>
            <a:pPr marL="0" indent="0">
              <a:buNone/>
            </a:pP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iii) </a:t>
            </a:r>
            <a:r>
              <a:rPr lang="en-US" sz="1800" b="1">
                <a:solidFill>
                  <a:srgbClr val="000000"/>
                </a:solidFill>
                <a:latin typeface="Calibri" panose="020F0502020204030204" pitchFamily="34" charset="0"/>
                <a:cs typeface="Calibri" panose="020F0502020204030204" pitchFamily="34" charset="0"/>
              </a:rPr>
              <a:t>A chess learning problem</a:t>
            </a: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 </a:t>
            </a:r>
            <a:r>
              <a:rPr lang="en-US" sz="1800" b="1">
                <a:solidFill>
                  <a:srgbClr val="C00000"/>
                </a:solidFill>
                <a:latin typeface="Calibri" panose="020F0502020204030204" pitchFamily="34" charset="0"/>
                <a:cs typeface="Calibri" panose="020F0502020204030204" pitchFamily="34" charset="0"/>
              </a:rPr>
              <a:t>Task </a:t>
            </a:r>
            <a:r>
              <a:rPr lang="en-US" sz="1800" b="1" i="1">
                <a:solidFill>
                  <a:srgbClr val="C00000"/>
                </a:solidFill>
                <a:latin typeface="Calibri" panose="020F0502020204030204" pitchFamily="34" charset="0"/>
                <a:cs typeface="Calibri" panose="020F0502020204030204" pitchFamily="34" charset="0"/>
              </a:rPr>
              <a:t>T </a:t>
            </a:r>
            <a:r>
              <a:rPr lang="en-US" sz="1800">
                <a:solidFill>
                  <a:srgbClr val="000000"/>
                </a:solidFill>
                <a:latin typeface="Calibri" panose="020F0502020204030204" pitchFamily="34" charset="0"/>
                <a:cs typeface="Calibri" panose="020F0502020204030204" pitchFamily="34" charset="0"/>
              </a:rPr>
              <a:t>: Playing chess</a:t>
            </a: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 </a:t>
            </a:r>
            <a:r>
              <a:rPr lang="en-US" sz="1800" b="1">
                <a:solidFill>
                  <a:srgbClr val="C00000"/>
                </a:solidFill>
                <a:latin typeface="Calibri" panose="020F0502020204030204" pitchFamily="34" charset="0"/>
                <a:cs typeface="Calibri" panose="020F0502020204030204" pitchFamily="34" charset="0"/>
              </a:rPr>
              <a:t>Performance measure </a:t>
            </a:r>
            <a:r>
              <a:rPr lang="en-US" sz="1800" b="1" i="1">
                <a:solidFill>
                  <a:srgbClr val="C00000"/>
                </a:solidFill>
                <a:latin typeface="Calibri" panose="020F0502020204030204" pitchFamily="34" charset="0"/>
                <a:cs typeface="Calibri" panose="020F0502020204030204" pitchFamily="34" charset="0"/>
              </a:rPr>
              <a:t>P </a:t>
            </a:r>
            <a:r>
              <a:rPr lang="en-US" sz="1800">
                <a:solidFill>
                  <a:srgbClr val="000000"/>
                </a:solidFill>
                <a:latin typeface="Calibri" panose="020F0502020204030204" pitchFamily="34" charset="0"/>
                <a:cs typeface="Calibri" panose="020F0502020204030204" pitchFamily="34" charset="0"/>
              </a:rPr>
              <a:t>: Percent of games won against opponents</a:t>
            </a:r>
            <a:br>
              <a:rPr lang="en-US" sz="1800">
                <a:solidFill>
                  <a:srgbClr val="000000"/>
                </a:solidFill>
                <a:latin typeface="Calibri" panose="020F0502020204030204" pitchFamily="34" charset="0"/>
                <a:cs typeface="Calibri" panose="020F0502020204030204" pitchFamily="34" charset="0"/>
              </a:rPr>
            </a:br>
            <a:r>
              <a:rPr lang="en-US" sz="1800">
                <a:solidFill>
                  <a:srgbClr val="000000"/>
                </a:solidFill>
                <a:latin typeface="Calibri" panose="020F0502020204030204" pitchFamily="34" charset="0"/>
                <a:cs typeface="Calibri" panose="020F0502020204030204" pitchFamily="34" charset="0"/>
              </a:rPr>
              <a:t>• </a:t>
            </a:r>
            <a:r>
              <a:rPr lang="en-US" sz="1800" b="1">
                <a:solidFill>
                  <a:srgbClr val="C00000"/>
                </a:solidFill>
                <a:latin typeface="Calibri" panose="020F0502020204030204" pitchFamily="34" charset="0"/>
                <a:cs typeface="Calibri" panose="020F0502020204030204" pitchFamily="34" charset="0"/>
              </a:rPr>
              <a:t>Training experience </a:t>
            </a:r>
            <a:r>
              <a:rPr lang="en-US" sz="1800" b="1" i="1">
                <a:solidFill>
                  <a:srgbClr val="C00000"/>
                </a:solidFill>
                <a:latin typeface="Calibri" panose="020F0502020204030204" pitchFamily="34" charset="0"/>
                <a:cs typeface="Calibri" panose="020F0502020204030204" pitchFamily="34" charset="0"/>
              </a:rPr>
              <a:t>E</a:t>
            </a:r>
            <a:r>
              <a:rPr lang="en-US" sz="1800">
                <a:solidFill>
                  <a:srgbClr val="000000"/>
                </a:solidFill>
                <a:latin typeface="Calibri" panose="020F0502020204030204" pitchFamily="34" charset="0"/>
                <a:cs typeface="Calibri" panose="020F0502020204030204" pitchFamily="34" charset="0"/>
              </a:rPr>
              <a:t>: Playing practice games against itself</a:t>
            </a:r>
            <a:r>
              <a:rPr lang="en-US" sz="1800">
                <a:latin typeface="Calibri" panose="020F0502020204030204" pitchFamily="34" charset="0"/>
                <a:cs typeface="Calibri" panose="020F0502020204030204" pitchFamily="34" charset="0"/>
              </a:rPr>
              <a:t> </a:t>
            </a:r>
            <a:br>
              <a:rPr lang="en-US" sz="1800">
                <a:latin typeface="Calibri" panose="020F0502020204030204" pitchFamily="34" charset="0"/>
                <a:cs typeface="Calibri" panose="020F0502020204030204" pitchFamily="34" charset="0"/>
              </a:rPr>
            </a:br>
            <a:br>
              <a:rPr lang="en-US" sz="1800">
                <a:latin typeface="Calibri" panose="020F0502020204030204" pitchFamily="34" charset="0"/>
                <a:cs typeface="Calibri" panose="020F0502020204030204" pitchFamily="34" charset="0"/>
              </a:rPr>
            </a:br>
            <a:endParaRPr lang="en-IN" sz="1800">
              <a:latin typeface="Calibri" panose="020F0502020204030204" pitchFamily="34" charset="0"/>
              <a:cs typeface="Calibri" panose="020F0502020204030204" pitchFamily="34" charset="0"/>
            </a:endParaRPr>
          </a:p>
        </p:txBody>
      </p:sp>
      <p:sp>
        <p:nvSpPr>
          <p:cNvPr id="4" name="Title 1"/>
          <p:cNvSpPr>
            <a:spLocks noGrp="1"/>
          </p:cNvSpPr>
          <p:nvPr>
            <p:ph type="title"/>
          </p:nvPr>
        </p:nvSpPr>
        <p:spPr>
          <a:xfrm>
            <a:off x="457200" y="-3048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Machine Learning?</a:t>
            </a:r>
          </a:p>
        </p:txBody>
      </p:sp>
    </p:spTree>
    <p:extLst>
      <p:ext uri="{BB962C8B-B14F-4D97-AF65-F5344CB8AC3E}">
        <p14:creationId xmlns:p14="http://schemas.microsoft.com/office/powerpoint/2010/main" val="211642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3CB5E-A517-4A1C-8B97-329EC87BAE05}"/>
              </a:ext>
            </a:extLst>
          </p:cNvPr>
          <p:cNvSpPr>
            <a:spLocks noGrp="1"/>
          </p:cNvSpPr>
          <p:nvPr>
            <p:ph idx="1"/>
          </p:nvPr>
        </p:nvSpPr>
        <p:spPr>
          <a:xfrm>
            <a:off x="412888" y="2878758"/>
            <a:ext cx="7556223" cy="2624483"/>
          </a:xfrm>
        </p:spPr>
        <p:txBody>
          <a:bodyPr>
            <a:noAutofit/>
          </a:bodyPr>
          <a:lstStyle/>
          <a:p>
            <a:pPr marL="0" indent="0">
              <a:spcBef>
                <a:spcPts val="0"/>
              </a:spcBef>
              <a:buNone/>
            </a:pPr>
            <a:r>
              <a:rPr lang="en-US" sz="1800" b="1">
                <a:solidFill>
                  <a:srgbClr val="000000"/>
                </a:solidFill>
                <a:latin typeface="Calibri" panose="020F0502020204030204" pitchFamily="34" charset="0"/>
                <a:cs typeface="Calibri" panose="020F0502020204030204" pitchFamily="34" charset="0"/>
              </a:rPr>
              <a:t>What?</a:t>
            </a:r>
            <a:endParaRPr lang="en-US" sz="1800">
              <a:latin typeface="Calibri" panose="020F0502020204030204" pitchFamily="34" charset="0"/>
              <a:cs typeface="Calibri" panose="020F0502020204030204" pitchFamily="34" charset="0"/>
            </a:endParaRPr>
          </a:p>
          <a:p>
            <a:pPr algn="just" fontAlgn="base">
              <a:spcBef>
                <a:spcPts val="563"/>
              </a:spcBef>
            </a:pPr>
            <a:r>
              <a:rPr lang="en-US" sz="1800" i="1">
                <a:solidFill>
                  <a:srgbClr val="000000"/>
                </a:solidFill>
                <a:latin typeface="Calibri" panose="020F0502020204030204" pitchFamily="34" charset="0"/>
                <a:cs typeface="Calibri" panose="020F0502020204030204" pitchFamily="34" charset="0"/>
              </a:rPr>
              <a:t>Parry: Well, Ok! But </a:t>
            </a:r>
            <a:r>
              <a:rPr lang="en-US" sz="1800" b="1" i="1">
                <a:solidFill>
                  <a:srgbClr val="00B050"/>
                </a:solidFill>
                <a:latin typeface="Calibri" panose="020F0502020204030204" pitchFamily="34" charset="0"/>
                <a:cs typeface="Calibri" panose="020F0502020204030204" pitchFamily="34" charset="0"/>
              </a:rPr>
              <a:t>how do machines experience </a:t>
            </a:r>
            <a:r>
              <a:rPr lang="en-US" sz="1800" i="1">
                <a:solidFill>
                  <a:srgbClr val="000000"/>
                </a:solidFill>
                <a:latin typeface="Calibri" panose="020F0502020204030204" pitchFamily="34" charset="0"/>
                <a:cs typeface="Calibri" panose="020F0502020204030204" pitchFamily="34" charset="0"/>
              </a:rPr>
              <a:t>? They are not humans!</a:t>
            </a:r>
          </a:p>
          <a:p>
            <a:pPr algn="just" fontAlgn="base">
              <a:spcBef>
                <a:spcPts val="563"/>
              </a:spcBef>
            </a:pPr>
            <a:r>
              <a:rPr lang="en-US" sz="1800">
                <a:solidFill>
                  <a:srgbClr val="000000"/>
                </a:solidFill>
                <a:latin typeface="Calibri" panose="020F0502020204030204" pitchFamily="34" charset="0"/>
                <a:cs typeface="Calibri" panose="020F0502020204030204" pitchFamily="34" charset="0"/>
              </a:rPr>
              <a:t>Me: Yes, </a:t>
            </a:r>
            <a:r>
              <a:rPr lang="en-US" sz="1800" b="1">
                <a:solidFill>
                  <a:srgbClr val="00B050"/>
                </a:solidFill>
                <a:latin typeface="Calibri" panose="020F0502020204030204" pitchFamily="34" charset="0"/>
                <a:cs typeface="Calibri" panose="020F0502020204030204" pitchFamily="34" charset="0"/>
              </a:rPr>
              <a:t>Data :) </a:t>
            </a:r>
            <a:r>
              <a:rPr lang="en-US" sz="1800">
                <a:solidFill>
                  <a:srgbClr val="000000"/>
                </a:solidFill>
                <a:latin typeface="Calibri" panose="020F0502020204030204" pitchFamily="34" charset="0"/>
                <a:cs typeface="Calibri" panose="020F0502020204030204" pitchFamily="34" charset="0"/>
              </a:rPr>
              <a:t>Experience </a:t>
            </a:r>
            <a:r>
              <a:rPr lang="en-US" sz="1800" b="1">
                <a:solidFill>
                  <a:srgbClr val="00B050"/>
                </a:solidFill>
                <a:latin typeface="Calibri" panose="020F0502020204030204" pitchFamily="34" charset="0"/>
                <a:cs typeface="Calibri" panose="020F0502020204030204" pitchFamily="34" charset="0"/>
              </a:rPr>
              <a:t>E</a:t>
            </a:r>
            <a:r>
              <a:rPr lang="en-US" sz="1800">
                <a:solidFill>
                  <a:srgbClr val="000000"/>
                </a:solidFill>
                <a:latin typeface="Calibri" panose="020F0502020204030204" pitchFamily="34" charset="0"/>
                <a:cs typeface="Calibri" panose="020F0502020204030204" pitchFamily="34" charset="0"/>
              </a:rPr>
              <a:t> corresponds to </a:t>
            </a:r>
            <a:r>
              <a:rPr lang="en-US" sz="1800" b="1">
                <a:solidFill>
                  <a:srgbClr val="00B050"/>
                </a:solidFill>
                <a:latin typeface="Calibri" panose="020F0502020204030204" pitchFamily="34" charset="0"/>
                <a:cs typeface="Calibri" panose="020F0502020204030204" pitchFamily="34" charset="0"/>
              </a:rPr>
              <a:t>historical Data</a:t>
            </a:r>
            <a:r>
              <a:rPr lang="en-US" sz="1800">
                <a:solidFill>
                  <a:srgbClr val="000000"/>
                </a:solidFill>
                <a:latin typeface="Calibri" panose="020F0502020204030204" pitchFamily="34" charset="0"/>
                <a:cs typeface="Calibri" panose="020F0502020204030204" pitchFamily="34" charset="0"/>
              </a:rPr>
              <a:t>. Task </a:t>
            </a:r>
            <a:r>
              <a:rPr lang="en-US" sz="1800" b="1">
                <a:solidFill>
                  <a:srgbClr val="00B050"/>
                </a:solidFill>
                <a:latin typeface="Calibri" panose="020F0502020204030204" pitchFamily="34" charset="0"/>
                <a:cs typeface="Calibri" panose="020F0502020204030204" pitchFamily="34" charset="0"/>
              </a:rPr>
              <a:t>T is to hit </a:t>
            </a:r>
            <a:r>
              <a:rPr lang="en-US" sz="1800">
                <a:solidFill>
                  <a:srgbClr val="000000"/>
                </a:solidFill>
                <a:latin typeface="Calibri" panose="020F0502020204030204" pitchFamily="34" charset="0"/>
                <a:cs typeface="Calibri" panose="020F0502020204030204" pitchFamily="34" charset="0"/>
              </a:rPr>
              <a:t>the bulls eye in one go and </a:t>
            </a:r>
            <a:r>
              <a:rPr lang="en-US" sz="1800" b="1">
                <a:solidFill>
                  <a:srgbClr val="00B050"/>
                </a:solidFill>
                <a:latin typeface="Calibri" panose="020F0502020204030204" pitchFamily="34" charset="0"/>
                <a:cs typeface="Calibri" panose="020F0502020204030204" pitchFamily="34" charset="0"/>
              </a:rPr>
              <a:t>P is the number of pins you drop</a:t>
            </a:r>
            <a:r>
              <a:rPr lang="en-US" sz="1800">
                <a:solidFill>
                  <a:srgbClr val="000000"/>
                </a:solidFill>
                <a:latin typeface="Calibri" panose="020F0502020204030204" pitchFamily="34" charset="0"/>
                <a:cs typeface="Calibri" panose="020F0502020204030204" pitchFamily="34" charset="0"/>
              </a:rPr>
              <a:t> in one go!</a:t>
            </a:r>
          </a:p>
          <a:p>
            <a:pPr fontAlgn="base">
              <a:spcBef>
                <a:spcPts val="563"/>
              </a:spcBef>
            </a:pPr>
            <a:r>
              <a:rPr lang="en-US" sz="1800" i="1">
                <a:solidFill>
                  <a:srgbClr val="000000"/>
                </a:solidFill>
                <a:latin typeface="Calibri" panose="020F0502020204030204" pitchFamily="34" charset="0"/>
                <a:cs typeface="Calibri" panose="020F0502020204030204" pitchFamily="34" charset="0"/>
              </a:rPr>
              <a:t>Parry: Hmm, but what do you mean by learn? </a:t>
            </a:r>
            <a:r>
              <a:rPr lang="en-US" sz="1800" b="1" i="1">
                <a:solidFill>
                  <a:srgbClr val="00B050"/>
                </a:solidFill>
                <a:latin typeface="Calibri" panose="020F0502020204030204" pitchFamily="34" charset="0"/>
                <a:cs typeface="Calibri" panose="020F0502020204030204" pitchFamily="34" charset="0"/>
              </a:rPr>
              <a:t>Machines don’t have brain as well.</a:t>
            </a:r>
            <a:endParaRPr lang="en-US" sz="1800" i="1">
              <a:solidFill>
                <a:srgbClr val="000000"/>
              </a:solidFill>
              <a:latin typeface="Calibri" panose="020F0502020204030204" pitchFamily="34" charset="0"/>
              <a:cs typeface="Calibri" panose="020F0502020204030204" pitchFamily="34" charset="0"/>
            </a:endParaRPr>
          </a:p>
          <a:p>
            <a:pPr algn="just" fontAlgn="base">
              <a:spcBef>
                <a:spcPts val="563"/>
              </a:spcBef>
            </a:pPr>
            <a:r>
              <a:rPr lang="en-US" sz="1800">
                <a:solidFill>
                  <a:srgbClr val="000000"/>
                </a:solidFill>
                <a:latin typeface="Calibri" panose="020F0502020204030204" pitchFamily="34" charset="0"/>
                <a:cs typeface="Calibri" panose="020F0502020204030204" pitchFamily="34" charset="0"/>
              </a:rPr>
              <a:t>Me: Exactly, this is where </a:t>
            </a:r>
            <a:r>
              <a:rPr lang="en-US" sz="1800">
                <a:solidFill>
                  <a:srgbClr val="00B050"/>
                </a:solidFill>
                <a:latin typeface="Calibri" panose="020F0502020204030204" pitchFamily="34" charset="0"/>
                <a:cs typeface="Calibri" panose="020F0502020204030204" pitchFamily="34" charset="0"/>
              </a:rPr>
              <a:t>MATHEMATICS </a:t>
            </a:r>
            <a:r>
              <a:rPr lang="en-US" sz="1800">
                <a:solidFill>
                  <a:srgbClr val="000000"/>
                </a:solidFill>
                <a:latin typeface="Calibri" panose="020F0502020204030204" pitchFamily="34" charset="0"/>
                <a:cs typeface="Calibri" panose="020F0502020204030204" pitchFamily="34" charset="0"/>
              </a:rPr>
              <a:t>comes into picture! Machines learn by some complex mathematics concepts, every data for them is in the form of 0 and 1.</a:t>
            </a:r>
          </a:p>
          <a:p>
            <a:pPr algn="just" fontAlgn="base">
              <a:spcBef>
                <a:spcPts val="563"/>
              </a:spcBef>
            </a:pPr>
            <a:r>
              <a:rPr lang="en-US" sz="1800">
                <a:solidFill>
                  <a:srgbClr val="262626"/>
                </a:solidFill>
                <a:latin typeface="Calibri" panose="020F0502020204030204" pitchFamily="34" charset="0"/>
                <a:cs typeface="Calibri" panose="020F0502020204030204" pitchFamily="34" charset="0"/>
              </a:rPr>
              <a:t>We don’t want to code the logic for our program instead we want a machine to figure out logic from the data on its own</a:t>
            </a:r>
            <a:r>
              <a:rPr lang="en-US" sz="1800">
                <a:solidFill>
                  <a:srgbClr val="000000"/>
                </a:solidFill>
                <a:latin typeface="Calibri" panose="020F0502020204030204" pitchFamily="34" charset="0"/>
                <a:cs typeface="Calibri" panose="020F0502020204030204" pitchFamily="34" charset="0"/>
              </a:rPr>
              <a:t>.</a:t>
            </a:r>
          </a:p>
        </p:txBody>
      </p:sp>
      <p:sp>
        <p:nvSpPr>
          <p:cNvPr id="5"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What is Machine Learning?</a:t>
            </a:r>
          </a:p>
        </p:txBody>
      </p:sp>
      <p:pic>
        <p:nvPicPr>
          <p:cNvPr id="6" name="Picture 5"/>
          <p:cNvPicPr>
            <a:picLocks noChangeAspect="1"/>
          </p:cNvPicPr>
          <p:nvPr/>
        </p:nvPicPr>
        <p:blipFill>
          <a:blip r:embed="rId2"/>
          <a:stretch>
            <a:fillRect/>
          </a:stretch>
        </p:blipFill>
        <p:spPr>
          <a:xfrm>
            <a:off x="1676400" y="990600"/>
            <a:ext cx="3429000" cy="1888158"/>
          </a:xfrm>
          <a:prstGeom prst="rect">
            <a:avLst/>
          </a:prstGeom>
        </p:spPr>
      </p:pic>
      <p:sp>
        <p:nvSpPr>
          <p:cNvPr id="7" name="Wave 6"/>
          <p:cNvSpPr/>
          <p:nvPr/>
        </p:nvSpPr>
        <p:spPr>
          <a:xfrm>
            <a:off x="6553200" y="2209800"/>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8" name="Wave 7"/>
          <p:cNvSpPr/>
          <p:nvPr/>
        </p:nvSpPr>
        <p:spPr>
          <a:xfrm flipH="1">
            <a:off x="228600" y="2066716"/>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9" name="Curved Connector 8"/>
          <p:cNvCxnSpPr/>
          <p:nvPr/>
        </p:nvCxnSpPr>
        <p:spPr>
          <a:xfrm>
            <a:off x="4724400" y="23622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71600" y="22098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4870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3CB5E-A517-4A1C-8B97-329EC87BAE05}"/>
              </a:ext>
            </a:extLst>
          </p:cNvPr>
          <p:cNvSpPr>
            <a:spLocks noGrp="1"/>
          </p:cNvSpPr>
          <p:nvPr>
            <p:ph idx="1"/>
          </p:nvPr>
        </p:nvSpPr>
        <p:spPr>
          <a:xfrm>
            <a:off x="228600" y="2769326"/>
            <a:ext cx="6641824" cy="2663687"/>
          </a:xfrm>
        </p:spPr>
        <p:txBody>
          <a:bodyPr>
            <a:noAutofit/>
          </a:bodyPr>
          <a:lstStyle/>
          <a:p>
            <a:pPr fontAlgn="base">
              <a:lnSpc>
                <a:spcPct val="90000"/>
              </a:lnSpc>
              <a:spcBef>
                <a:spcPts val="0"/>
              </a:spcBef>
            </a:pPr>
            <a:r>
              <a:rPr lang="en-US" sz="1800" i="1">
                <a:solidFill>
                  <a:srgbClr val="262626"/>
                </a:solidFill>
                <a:latin typeface="Calibri" panose="020F0502020204030204" pitchFamily="34" charset="0"/>
                <a:cs typeface="Calibri" panose="020F0502020204030204" pitchFamily="34" charset="0"/>
              </a:rPr>
              <a:t>Parry: What do you mean that we do not need to code the logic? </a:t>
            </a:r>
          </a:p>
          <a:p>
            <a:pPr fontAlgn="base">
              <a:lnSpc>
                <a:spcPct val="90000"/>
              </a:lnSpc>
              <a:spcBef>
                <a:spcPts val="563"/>
              </a:spcBef>
            </a:pPr>
            <a:r>
              <a:rPr lang="en-US" sz="1800">
                <a:solidFill>
                  <a:srgbClr val="262626"/>
                </a:solidFill>
                <a:latin typeface="Calibri" panose="020F0502020204030204" pitchFamily="34" charset="0"/>
                <a:cs typeface="Calibri" panose="020F0502020204030204" pitchFamily="34" charset="0"/>
              </a:rPr>
              <a:t>Me: We do not have to write hardcode rules as we write in any other programming language. For example: Suppose I have this </a:t>
            </a:r>
            <a:r>
              <a:rPr lang="en-US" sz="1800" b="1" i="1">
                <a:solidFill>
                  <a:srgbClr val="262626"/>
                </a:solidFill>
                <a:latin typeface="Calibri" panose="020F0502020204030204" pitchFamily="34" charset="0"/>
                <a:cs typeface="Calibri" panose="020F0502020204030204" pitchFamily="34" charset="0"/>
              </a:rPr>
              <a:t>small data </a:t>
            </a:r>
            <a:r>
              <a:rPr lang="en-US" sz="1800">
                <a:solidFill>
                  <a:srgbClr val="262626"/>
                </a:solidFill>
                <a:latin typeface="Calibri" panose="020F0502020204030204" pitchFamily="34" charset="0"/>
                <a:cs typeface="Calibri" panose="020F0502020204030204" pitchFamily="34" charset="0"/>
              </a:rPr>
              <a:t>about Payroll of employees in the company:</a:t>
            </a:r>
          </a:p>
          <a:p>
            <a:pPr>
              <a:lnSpc>
                <a:spcPct val="90000"/>
              </a:lnSpc>
              <a:spcBef>
                <a:spcPts val="0"/>
              </a:spcBef>
            </a:pPr>
            <a:endParaRPr lang="en-US" sz="1800">
              <a:solidFill>
                <a:srgbClr val="262626"/>
              </a:solidFill>
              <a:latin typeface="Calibri" panose="020F0502020204030204" pitchFamily="34" charset="0"/>
              <a:cs typeface="Calibri" panose="020F0502020204030204" pitchFamily="34" charset="0"/>
            </a:endParaRPr>
          </a:p>
          <a:p>
            <a:pPr>
              <a:lnSpc>
                <a:spcPct val="90000"/>
              </a:lnSpc>
              <a:spcBef>
                <a:spcPts val="0"/>
              </a:spcBef>
            </a:pPr>
            <a:r>
              <a:rPr lang="en-US" sz="1800">
                <a:solidFill>
                  <a:srgbClr val="262626"/>
                </a:solidFill>
                <a:latin typeface="Calibri" panose="020F0502020204030204" pitchFamily="34" charset="0"/>
                <a:cs typeface="Calibri" panose="020F0502020204030204" pitchFamily="34" charset="0"/>
              </a:rPr>
              <a:t>Now if you need to find something from this data, what can you infer?</a:t>
            </a:r>
          </a:p>
          <a:p>
            <a:pPr>
              <a:lnSpc>
                <a:spcPct val="90000"/>
              </a:lnSpc>
              <a:spcBef>
                <a:spcPts val="0"/>
              </a:spcBef>
            </a:pPr>
            <a:endParaRPr lang="en-US" sz="1800">
              <a:solidFill>
                <a:srgbClr val="262626"/>
              </a:solidFill>
              <a:latin typeface="Calibri" panose="020F0502020204030204" pitchFamily="34" charset="0"/>
              <a:cs typeface="Calibri" panose="020F0502020204030204" pitchFamily="34" charset="0"/>
            </a:endParaRPr>
          </a:p>
          <a:p>
            <a:pPr>
              <a:lnSpc>
                <a:spcPct val="90000"/>
              </a:lnSpc>
              <a:spcBef>
                <a:spcPts val="0"/>
              </a:spcBef>
            </a:pPr>
            <a:r>
              <a:rPr lang="en-US" sz="1800" i="1">
                <a:solidFill>
                  <a:srgbClr val="292929"/>
                </a:solidFill>
                <a:latin typeface="Calibri" panose="020F0502020204030204" pitchFamily="34" charset="0"/>
                <a:cs typeface="Calibri" panose="020F0502020204030204" pitchFamily="34" charset="0"/>
              </a:rPr>
              <a:t>Parry: I can observe that </a:t>
            </a:r>
            <a:r>
              <a:rPr lang="en-US" sz="1800" b="1" i="1">
                <a:solidFill>
                  <a:srgbClr val="00B050"/>
                </a:solidFill>
                <a:latin typeface="Calibri" panose="020F0502020204030204" pitchFamily="34" charset="0"/>
                <a:cs typeface="Calibri" panose="020F0502020204030204" pitchFamily="34" charset="0"/>
              </a:rPr>
              <a:t>when experience is less than equal to 10 years, the person is getting salary x 1.5 times the experience and this factor increases to 2 when the experience increases from 10 years.</a:t>
            </a:r>
            <a:br>
              <a:rPr lang="en-US" sz="1800" b="1">
                <a:solidFill>
                  <a:srgbClr val="00B050"/>
                </a:solidFill>
                <a:latin typeface="Calibri" panose="020F0502020204030204" pitchFamily="34" charset="0"/>
                <a:cs typeface="Calibri" panose="020F0502020204030204" pitchFamily="34" charset="0"/>
              </a:rPr>
            </a:br>
            <a:endParaRPr lang="en-US" sz="1800" b="1">
              <a:solidFill>
                <a:srgbClr val="00B050"/>
              </a:solidFill>
              <a:latin typeface="Calibri" panose="020F0502020204030204" pitchFamily="34" charset="0"/>
              <a:cs typeface="Calibri" panose="020F0502020204030204" pitchFamily="34" charset="0"/>
            </a:endParaRPr>
          </a:p>
          <a:p>
            <a:pPr>
              <a:lnSpc>
                <a:spcPct val="90000"/>
              </a:lnSpc>
              <a:spcBef>
                <a:spcPts val="0"/>
              </a:spcBef>
            </a:pPr>
            <a:r>
              <a:rPr lang="en-US" sz="1800">
                <a:solidFill>
                  <a:srgbClr val="292929"/>
                </a:solidFill>
                <a:latin typeface="Calibri" panose="020F0502020204030204" pitchFamily="34" charset="0"/>
                <a:cs typeface="Calibri" panose="020F0502020204030204" pitchFamily="34" charset="0"/>
              </a:rPr>
              <a:t>Me: Correct how will you code this? Say if you need to predict the salary for a person with 8 years and 16 years of experience?</a:t>
            </a:r>
            <a:endParaRPr lang="en-US" sz="1800">
              <a:solidFill>
                <a:srgbClr val="262626"/>
              </a:solidFill>
              <a:latin typeface="Calibri" panose="020F0502020204030204" pitchFamily="34" charset="0"/>
              <a:cs typeface="Calibri" panose="020F0502020204030204" pitchFamily="34" charset="0"/>
            </a:endParaRPr>
          </a:p>
        </p:txBody>
      </p:sp>
      <p:pic>
        <p:nvPicPr>
          <p:cNvPr id="9" name="Google Shape;136;p6">
            <a:extLst>
              <a:ext uri="{FF2B5EF4-FFF2-40B4-BE49-F238E27FC236}">
                <a16:creationId xmlns:a16="http://schemas.microsoft.com/office/drawing/2014/main" id="{EA42C1D8-C1FA-46C8-9D5A-0547A38168F0}"/>
              </a:ext>
            </a:extLst>
          </p:cNvPr>
          <p:cNvPicPr preferRelativeResize="0"/>
          <p:nvPr/>
        </p:nvPicPr>
        <p:blipFill rotWithShape="1">
          <a:blip r:embed="rId2"/>
          <a:stretch/>
        </p:blipFill>
        <p:spPr>
          <a:xfrm>
            <a:off x="6756243" y="3129355"/>
            <a:ext cx="2006757" cy="1943630"/>
          </a:xfrm>
          <a:prstGeom prst="rect">
            <a:avLst/>
          </a:prstGeom>
          <a:noFill/>
          <a:ln w="57150" cmpd="thickThin">
            <a:solidFill>
              <a:srgbClr val="7F7F7F"/>
            </a:solidFill>
            <a:miter lim="800000"/>
          </a:ln>
        </p:spPr>
      </p:pic>
      <p:sp>
        <p:nvSpPr>
          <p:cNvPr id="4" name="AutoShape 2">
            <a:extLst>
              <a:ext uri="{FF2B5EF4-FFF2-40B4-BE49-F238E27FC236}">
                <a16:creationId xmlns:a16="http://schemas.microsoft.com/office/drawing/2014/main" id="{4B56BABF-1AA3-4574-98E7-8468462BB785}"/>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5" name="AutoShape 4">
            <a:extLst>
              <a:ext uri="{FF2B5EF4-FFF2-40B4-BE49-F238E27FC236}">
                <a16:creationId xmlns:a16="http://schemas.microsoft.com/office/drawing/2014/main" id="{78908B83-7CA1-436A-953A-E737531C6FEF}"/>
              </a:ext>
            </a:extLst>
          </p:cNvPr>
          <p:cNvSpPr>
            <a:spLocks noChangeAspect="1" noChangeArrowheads="1"/>
          </p:cNvSpPr>
          <p:nvPr/>
        </p:nvSpPr>
        <p:spPr bwMode="auto">
          <a:xfrm>
            <a:off x="4572000" y="34290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6" name="AutoShape 6">
            <a:extLst>
              <a:ext uri="{FF2B5EF4-FFF2-40B4-BE49-F238E27FC236}">
                <a16:creationId xmlns:a16="http://schemas.microsoft.com/office/drawing/2014/main" id="{42946EA8-1D0D-4E01-84D6-81EBAA8507F0}"/>
              </a:ext>
            </a:extLst>
          </p:cNvPr>
          <p:cNvSpPr>
            <a:spLocks noChangeAspect="1" noChangeArrowheads="1"/>
          </p:cNvSpPr>
          <p:nvPr/>
        </p:nvSpPr>
        <p:spPr bwMode="auto">
          <a:xfrm>
            <a:off x="4686300" y="35433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8" name="TextBox 7">
            <a:extLst>
              <a:ext uri="{FF2B5EF4-FFF2-40B4-BE49-F238E27FC236}">
                <a16:creationId xmlns:a16="http://schemas.microsoft.com/office/drawing/2014/main" id="{C40B78E1-8BB3-4187-AB68-6F679CD597D4}"/>
              </a:ext>
            </a:extLst>
          </p:cNvPr>
          <p:cNvSpPr txBox="1"/>
          <p:nvPr/>
        </p:nvSpPr>
        <p:spPr>
          <a:xfrm>
            <a:off x="2283515" y="3292985"/>
            <a:ext cx="4586909" cy="300082"/>
          </a:xfrm>
          <a:prstGeom prst="rect">
            <a:avLst/>
          </a:prstGeom>
          <a:noFill/>
        </p:spPr>
        <p:txBody>
          <a:bodyPr wrap="square">
            <a:spAutoFit/>
          </a:bodyPr>
          <a:lstStyle/>
          <a:p>
            <a:pPr>
              <a:spcAft>
                <a:spcPts val="450"/>
              </a:spcAft>
            </a:pPr>
            <a:r>
              <a:rPr lang="en-IN" sz="1350"/>
              <a:t> </a:t>
            </a:r>
          </a:p>
        </p:txBody>
      </p:sp>
      <p:sp>
        <p:nvSpPr>
          <p:cNvPr id="10"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What is Machine Learning?</a:t>
            </a:r>
          </a:p>
        </p:txBody>
      </p:sp>
      <p:pic>
        <p:nvPicPr>
          <p:cNvPr id="11" name="Picture 10"/>
          <p:cNvPicPr>
            <a:picLocks noChangeAspect="1"/>
          </p:cNvPicPr>
          <p:nvPr/>
        </p:nvPicPr>
        <p:blipFill>
          <a:blip r:embed="rId3"/>
          <a:stretch>
            <a:fillRect/>
          </a:stretch>
        </p:blipFill>
        <p:spPr>
          <a:xfrm>
            <a:off x="1676400" y="778842"/>
            <a:ext cx="3429000" cy="1888158"/>
          </a:xfrm>
          <a:prstGeom prst="rect">
            <a:avLst/>
          </a:prstGeom>
        </p:spPr>
      </p:pic>
      <p:sp>
        <p:nvSpPr>
          <p:cNvPr id="12" name="Wave 11"/>
          <p:cNvSpPr/>
          <p:nvPr/>
        </p:nvSpPr>
        <p:spPr>
          <a:xfrm>
            <a:off x="6553200" y="1998042"/>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13" name="Wave 12"/>
          <p:cNvSpPr/>
          <p:nvPr/>
        </p:nvSpPr>
        <p:spPr>
          <a:xfrm flipH="1">
            <a:off x="228600" y="1854958"/>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14" name="Curved Connector 13"/>
          <p:cNvCxnSpPr/>
          <p:nvPr/>
        </p:nvCxnSpPr>
        <p:spPr>
          <a:xfrm>
            <a:off x="4724400" y="2150442"/>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urved Connector 14"/>
          <p:cNvCxnSpPr/>
          <p:nvPr/>
        </p:nvCxnSpPr>
        <p:spPr>
          <a:xfrm rot="10800000" flipV="1">
            <a:off x="1371600" y="1998042"/>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9908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5D09BA-DA56-4C15-97A9-3BDBB6D42869}"/>
              </a:ext>
            </a:extLst>
          </p:cNvPr>
          <p:cNvSpPr>
            <a:spLocks noGrp="1"/>
          </p:cNvSpPr>
          <p:nvPr>
            <p:ph idx="1"/>
          </p:nvPr>
        </p:nvSpPr>
        <p:spPr>
          <a:xfrm>
            <a:off x="3596306" y="2682645"/>
            <a:ext cx="5074920" cy="714460"/>
          </a:xfrm>
        </p:spPr>
        <p:txBody>
          <a:bodyPr>
            <a:normAutofit fontScale="92500" lnSpcReduction="20000"/>
          </a:bodyPr>
          <a:lstStyle/>
          <a:p>
            <a:pPr>
              <a:lnSpc>
                <a:spcPct val="90000"/>
              </a:lnSpc>
              <a:spcBef>
                <a:spcPts val="0"/>
              </a:spcBef>
              <a:buClr>
                <a:schemeClr val="dk1"/>
              </a:buClr>
              <a:buSzPts val="2100"/>
              <a:buFont typeface="Arial" panose="020B0604020202020204" pitchFamily="34" charset="0"/>
              <a:buChar char="•"/>
            </a:pPr>
            <a:r>
              <a:rPr lang="en-US" sz="1600" i="1">
                <a:latin typeface="Calibri" panose="020F0502020204030204" pitchFamily="34" charset="0"/>
                <a:cs typeface="Calibri" panose="020F0502020204030204" pitchFamily="34" charset="0"/>
              </a:rPr>
              <a:t>Parry: But this was pretty easy, even I could figure out the relations in the data.</a:t>
            </a:r>
            <a:endParaRPr lang="en-US" sz="1600">
              <a:latin typeface="Calibri" panose="020F0502020204030204" pitchFamily="34" charset="0"/>
              <a:cs typeface="Calibri" panose="020F0502020204030204" pitchFamily="34" charset="0"/>
            </a:endParaRPr>
          </a:p>
          <a:p>
            <a:pPr>
              <a:lnSpc>
                <a:spcPct val="90000"/>
              </a:lnSpc>
              <a:spcBef>
                <a:spcPts val="563"/>
              </a:spcBef>
              <a:buClr>
                <a:schemeClr val="dk1"/>
              </a:buClr>
              <a:buSzPts val="2100"/>
              <a:buFont typeface="Arial" panose="020B0604020202020204" pitchFamily="34" charset="0"/>
              <a:buChar char="•"/>
            </a:pPr>
            <a:r>
              <a:rPr lang="en-US" sz="1600">
                <a:latin typeface="Calibri" panose="020F0502020204030204" pitchFamily="34" charset="0"/>
                <a:cs typeface="Calibri" panose="020F0502020204030204" pitchFamily="34" charset="0"/>
              </a:rPr>
              <a:t>Me: Well when </a:t>
            </a:r>
            <a:r>
              <a:rPr lang="en-US" sz="1600" b="1">
                <a:solidFill>
                  <a:srgbClr val="00B050"/>
                </a:solidFill>
                <a:latin typeface="Calibri" panose="020F0502020204030204" pitchFamily="34" charset="0"/>
                <a:cs typeface="Calibri" panose="020F0502020204030204" pitchFamily="34" charset="0"/>
              </a:rPr>
              <a:t>the scale of the problem increases</a:t>
            </a:r>
          </a:p>
          <a:p>
            <a:endParaRPr lang="en-IN" sz="1600">
              <a:latin typeface="Calibri" panose="020F0502020204030204" pitchFamily="34" charset="0"/>
              <a:cs typeface="Calibri" panose="020F0502020204030204" pitchFamily="34" charset="0"/>
            </a:endParaRPr>
          </a:p>
        </p:txBody>
      </p:sp>
      <p:sp>
        <p:nvSpPr>
          <p:cNvPr id="5" name="Google Shape;147;p7">
            <a:extLst>
              <a:ext uri="{FF2B5EF4-FFF2-40B4-BE49-F238E27FC236}">
                <a16:creationId xmlns:a16="http://schemas.microsoft.com/office/drawing/2014/main" id="{081BA52F-BB08-479F-AA55-88AE34F52354}"/>
              </a:ext>
            </a:extLst>
          </p:cNvPr>
          <p:cNvSpPr/>
          <p:nvPr/>
        </p:nvSpPr>
        <p:spPr>
          <a:xfrm>
            <a:off x="648390" y="4100513"/>
            <a:ext cx="3121205" cy="1300326"/>
          </a:xfrm>
          <a:prstGeom prst="rect">
            <a:avLst/>
          </a:prstGeom>
          <a:solidFill>
            <a:srgbClr val="F4B081"/>
          </a:solidFill>
          <a:ln>
            <a:noFill/>
          </a:ln>
        </p:spPr>
        <p:txBody>
          <a:bodyPr spcFirstLastPara="1" wrap="square" lIns="68569" tIns="34275" rIns="68569" bIns="34275" anchor="t" anchorCtr="0">
            <a:spAutoFit/>
          </a:bodyPr>
          <a:lstStyle/>
          <a:p>
            <a:r>
              <a:rPr lang="en-IN" sz="1600">
                <a:solidFill>
                  <a:schemeClr val="dk1"/>
                </a:solidFill>
                <a:latin typeface="Calibri" panose="020F0502020204030204" pitchFamily="34" charset="0"/>
                <a:ea typeface="Helvetica Neue"/>
                <a:cs typeface="Calibri" panose="020F0502020204030204" pitchFamily="34" charset="0"/>
                <a:sym typeface="Helvetica Neue"/>
              </a:rPr>
              <a:t>if (experience &lt; = 10)</a:t>
            </a:r>
            <a:endParaRPr sz="1600">
              <a:latin typeface="Calibri" panose="020F0502020204030204" pitchFamily="34" charset="0"/>
              <a:cs typeface="Calibri" panose="020F0502020204030204" pitchFamily="34" charset="0"/>
            </a:endParaRPr>
          </a:p>
          <a:p>
            <a:r>
              <a:rPr lang="en-IN" sz="1600">
                <a:solidFill>
                  <a:schemeClr val="dk1"/>
                </a:solidFill>
                <a:latin typeface="Calibri" panose="020F0502020204030204" pitchFamily="34" charset="0"/>
                <a:ea typeface="Helvetica Neue"/>
                <a:cs typeface="Calibri" panose="020F0502020204030204" pitchFamily="34" charset="0"/>
                <a:sym typeface="Helvetica Neue"/>
              </a:rPr>
              <a:t>{ salary = experience * 1.5 * 100000} </a:t>
            </a:r>
            <a:endParaRPr sz="1600">
              <a:latin typeface="Calibri" panose="020F0502020204030204" pitchFamily="34" charset="0"/>
              <a:cs typeface="Calibri" panose="020F0502020204030204" pitchFamily="34" charset="0"/>
            </a:endParaRPr>
          </a:p>
          <a:p>
            <a:r>
              <a:rPr lang="en-IN" sz="1600">
                <a:solidFill>
                  <a:schemeClr val="dk1"/>
                </a:solidFill>
                <a:latin typeface="Calibri" panose="020F0502020204030204" pitchFamily="34" charset="0"/>
                <a:ea typeface="Helvetica Neue"/>
                <a:cs typeface="Calibri" panose="020F0502020204030204" pitchFamily="34" charset="0"/>
                <a:sym typeface="Helvetica Neue"/>
              </a:rPr>
              <a:t>else if(experience &gt;10)</a:t>
            </a:r>
            <a:endParaRPr sz="1600">
              <a:latin typeface="Calibri" panose="020F0502020204030204" pitchFamily="34" charset="0"/>
              <a:cs typeface="Calibri" panose="020F0502020204030204" pitchFamily="34" charset="0"/>
            </a:endParaRPr>
          </a:p>
          <a:p>
            <a:r>
              <a:rPr lang="en-IN" sz="1600">
                <a:solidFill>
                  <a:schemeClr val="dk1"/>
                </a:solidFill>
                <a:latin typeface="Calibri" panose="020F0502020204030204" pitchFamily="34" charset="0"/>
                <a:ea typeface="Helvetica Neue"/>
                <a:cs typeface="Calibri" panose="020F0502020204030204" pitchFamily="34" charset="0"/>
                <a:sym typeface="Helvetica Neue"/>
              </a:rPr>
              <a:t>{ salary = experience * 2 * 100000}</a:t>
            </a:r>
            <a:endParaRPr sz="1600">
              <a:latin typeface="Calibri" panose="020F0502020204030204" pitchFamily="34" charset="0"/>
              <a:cs typeface="Calibri" panose="020F0502020204030204" pitchFamily="34" charset="0"/>
            </a:endParaRPr>
          </a:p>
        </p:txBody>
      </p:sp>
      <p:pic>
        <p:nvPicPr>
          <p:cNvPr id="6" name="Google Shape;148;p7">
            <a:extLst>
              <a:ext uri="{FF2B5EF4-FFF2-40B4-BE49-F238E27FC236}">
                <a16:creationId xmlns:a16="http://schemas.microsoft.com/office/drawing/2014/main" id="{E7E40C81-F8EA-4CE9-8862-C52608711407}"/>
              </a:ext>
            </a:extLst>
          </p:cNvPr>
          <p:cNvPicPr preferRelativeResize="0"/>
          <p:nvPr/>
        </p:nvPicPr>
        <p:blipFill rotWithShape="1">
          <a:blip r:embed="rId2">
            <a:alphaModFix/>
          </a:blip>
          <a:srcRect/>
          <a:stretch/>
        </p:blipFill>
        <p:spPr>
          <a:xfrm>
            <a:off x="648391" y="2682644"/>
            <a:ext cx="2640194" cy="1330568"/>
          </a:xfrm>
          <a:prstGeom prst="rect">
            <a:avLst/>
          </a:prstGeom>
          <a:noFill/>
          <a:ln>
            <a:noFill/>
          </a:ln>
        </p:spPr>
      </p:pic>
      <p:pic>
        <p:nvPicPr>
          <p:cNvPr id="7" name="Google Shape;149;p7">
            <a:extLst>
              <a:ext uri="{FF2B5EF4-FFF2-40B4-BE49-F238E27FC236}">
                <a16:creationId xmlns:a16="http://schemas.microsoft.com/office/drawing/2014/main" id="{DB9BF267-DDA2-442A-B685-DABEC7C75735}"/>
              </a:ext>
            </a:extLst>
          </p:cNvPr>
          <p:cNvPicPr preferRelativeResize="0"/>
          <p:nvPr/>
        </p:nvPicPr>
        <p:blipFill rotWithShape="1">
          <a:blip r:embed="rId3">
            <a:alphaModFix/>
          </a:blip>
          <a:srcRect/>
          <a:stretch/>
        </p:blipFill>
        <p:spPr>
          <a:xfrm>
            <a:off x="4201299" y="3429000"/>
            <a:ext cx="3114675" cy="1343025"/>
          </a:xfrm>
          <a:prstGeom prst="rect">
            <a:avLst/>
          </a:prstGeom>
          <a:noFill/>
          <a:ln>
            <a:noFill/>
          </a:ln>
        </p:spPr>
      </p:pic>
      <p:sp>
        <p:nvSpPr>
          <p:cNvPr id="8" name="Google Shape;150;p7">
            <a:extLst>
              <a:ext uri="{FF2B5EF4-FFF2-40B4-BE49-F238E27FC236}">
                <a16:creationId xmlns:a16="http://schemas.microsoft.com/office/drawing/2014/main" id="{846ED57A-51C4-407A-8FF0-05510CFC9719}"/>
              </a:ext>
            </a:extLst>
          </p:cNvPr>
          <p:cNvSpPr/>
          <p:nvPr/>
        </p:nvSpPr>
        <p:spPr>
          <a:xfrm>
            <a:off x="4201299" y="4835817"/>
            <a:ext cx="4124739" cy="561662"/>
          </a:xfrm>
          <a:prstGeom prst="rect">
            <a:avLst/>
          </a:prstGeom>
          <a:solidFill>
            <a:srgbClr val="9CC2E5"/>
          </a:solidFill>
          <a:ln>
            <a:noFill/>
          </a:ln>
        </p:spPr>
        <p:txBody>
          <a:bodyPr spcFirstLastPara="1" wrap="square" lIns="68569" tIns="34275" rIns="68569" bIns="34275" anchor="t" anchorCtr="0">
            <a:spAutoFit/>
          </a:bodyPr>
          <a:lstStyle/>
          <a:p>
            <a:r>
              <a:rPr lang="en-IN" sz="1600">
                <a:solidFill>
                  <a:schemeClr val="dk1"/>
                </a:solidFill>
                <a:latin typeface="Calibri" panose="020F0502020204030204" pitchFamily="34" charset="0"/>
                <a:ea typeface="Helvetica Neue"/>
                <a:cs typeface="Calibri" panose="020F0502020204030204" pitchFamily="34" charset="0"/>
                <a:sym typeface="Helvetica Neue"/>
              </a:rPr>
              <a:t>Now, can you find relation between experience, job level, rare skill and Salary?</a:t>
            </a:r>
            <a:endParaRPr sz="160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9" name="Content Placeholder 2">
            <a:extLst>
              <a:ext uri="{FF2B5EF4-FFF2-40B4-BE49-F238E27FC236}">
                <a16:creationId xmlns:a16="http://schemas.microsoft.com/office/drawing/2014/main" id="{2AC7A8AC-C0F2-4FD8-999E-F15FBB8E70FF}"/>
              </a:ext>
            </a:extLst>
          </p:cNvPr>
          <p:cNvSpPr txBox="1">
            <a:spLocks/>
          </p:cNvSpPr>
          <p:nvPr/>
        </p:nvSpPr>
        <p:spPr>
          <a:xfrm>
            <a:off x="489595" y="5488140"/>
            <a:ext cx="3438794" cy="541216"/>
          </a:xfrm>
          <a:prstGeom prst="rect">
            <a:avLst/>
          </a:prstGeom>
        </p:spPr>
        <p:txBody>
          <a:bodyPr vert="horz" lIns="68580" tIns="34290" rIns="68580" bIns="34290" rtlCol="0" anchor="t">
            <a:normAutofit fontScale="8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lnSpc>
                <a:spcPct val="90000"/>
              </a:lnSpc>
              <a:spcBef>
                <a:spcPts val="0"/>
              </a:spcBef>
              <a:spcAft>
                <a:spcPts val="0"/>
              </a:spcAft>
              <a:buClr>
                <a:schemeClr val="dk1"/>
              </a:buClr>
              <a:buSzPts val="2100"/>
              <a:buNone/>
            </a:pPr>
            <a:r>
              <a:rPr lang="en-US" sz="1600">
                <a:solidFill>
                  <a:srgbClr val="292929"/>
                </a:solidFill>
                <a:latin typeface="Calibri" panose="020F0502020204030204" pitchFamily="34" charset="0"/>
                <a:cs typeface="Calibri" panose="020F0502020204030204" pitchFamily="34" charset="0"/>
              </a:rPr>
              <a:t>Me: We don’t do this here! We don’t write if, else in ML as we are not focused on writing Algorithms.</a:t>
            </a:r>
            <a:endParaRPr lang="en-IN" sz="1600">
              <a:latin typeface="Calibri" panose="020F0502020204030204" pitchFamily="34" charset="0"/>
              <a:cs typeface="Calibri" panose="020F0502020204030204" pitchFamily="34" charset="0"/>
            </a:endParaRPr>
          </a:p>
        </p:txBody>
      </p:sp>
      <p:sp>
        <p:nvSpPr>
          <p:cNvPr id="10"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What is Machine Learning?</a:t>
            </a:r>
          </a:p>
        </p:txBody>
      </p:sp>
      <p:pic>
        <p:nvPicPr>
          <p:cNvPr id="11" name="Picture 10"/>
          <p:cNvPicPr>
            <a:picLocks noChangeAspect="1"/>
          </p:cNvPicPr>
          <p:nvPr/>
        </p:nvPicPr>
        <p:blipFill>
          <a:blip r:embed="rId4"/>
          <a:stretch>
            <a:fillRect/>
          </a:stretch>
        </p:blipFill>
        <p:spPr>
          <a:xfrm>
            <a:off x="2016498" y="778843"/>
            <a:ext cx="3088901" cy="1498070"/>
          </a:xfrm>
          <a:prstGeom prst="rect">
            <a:avLst/>
          </a:prstGeom>
        </p:spPr>
      </p:pic>
      <p:sp>
        <p:nvSpPr>
          <p:cNvPr id="12" name="Wave 11"/>
          <p:cNvSpPr/>
          <p:nvPr/>
        </p:nvSpPr>
        <p:spPr>
          <a:xfrm>
            <a:off x="6781800" y="1462413"/>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13" name="Wave 12"/>
          <p:cNvSpPr/>
          <p:nvPr/>
        </p:nvSpPr>
        <p:spPr>
          <a:xfrm flipH="1">
            <a:off x="326262" y="1399868"/>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14" name="Curved Connector 13"/>
          <p:cNvCxnSpPr/>
          <p:nvPr/>
        </p:nvCxnSpPr>
        <p:spPr>
          <a:xfrm>
            <a:off x="4914899" y="1475642"/>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urved Connector 14"/>
          <p:cNvCxnSpPr/>
          <p:nvPr/>
        </p:nvCxnSpPr>
        <p:spPr>
          <a:xfrm rot="10800000" flipV="1">
            <a:off x="1364035" y="1475642"/>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4030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CE50FB-C9C7-47B4-A6DA-E3941725F489}"/>
              </a:ext>
            </a:extLst>
          </p:cNvPr>
          <p:cNvSpPr>
            <a:spLocks noGrp="1"/>
          </p:cNvSpPr>
          <p:nvPr>
            <p:ph idx="1"/>
          </p:nvPr>
        </p:nvSpPr>
        <p:spPr>
          <a:xfrm>
            <a:off x="838200" y="2479789"/>
            <a:ext cx="7200897" cy="654051"/>
          </a:xfrm>
        </p:spPr>
        <p:txBody>
          <a:bodyPr>
            <a:noAutofit/>
          </a:bodyPr>
          <a:lstStyle/>
          <a:p>
            <a:pPr>
              <a:spcBef>
                <a:spcPts val="0"/>
              </a:spcBef>
            </a:pPr>
            <a:r>
              <a:rPr lang="en-US" sz="1600" i="1">
                <a:solidFill>
                  <a:srgbClr val="000000"/>
                </a:solidFill>
                <a:latin typeface="Calibri" panose="020F0502020204030204" pitchFamily="34" charset="0"/>
                <a:cs typeface="Calibri" panose="020F0502020204030204" pitchFamily="34" charset="0"/>
              </a:rPr>
              <a:t>Parry: It is kind of difficult now!</a:t>
            </a:r>
            <a:endParaRPr lang="en-US" sz="1600">
              <a:latin typeface="Calibri" panose="020F0502020204030204" pitchFamily="34" charset="0"/>
              <a:cs typeface="Calibri" panose="020F0502020204030204" pitchFamily="34" charset="0"/>
            </a:endParaRPr>
          </a:p>
          <a:p>
            <a:r>
              <a:rPr lang="en-US" sz="1600">
                <a:solidFill>
                  <a:srgbClr val="000000"/>
                </a:solidFill>
                <a:latin typeface="Calibri" panose="020F0502020204030204" pitchFamily="34" charset="0"/>
                <a:cs typeface="Calibri" panose="020F0502020204030204" pitchFamily="34" charset="0"/>
              </a:rPr>
              <a:t>Me: This is where machines come into picture! The factor of 1.5 or 2 which you just calculated in previous example is called </a:t>
            </a:r>
            <a:r>
              <a:rPr lang="en-US" sz="1600" b="1">
                <a:solidFill>
                  <a:srgbClr val="00B050"/>
                </a:solidFill>
                <a:latin typeface="Calibri" panose="020F0502020204030204" pitchFamily="34" charset="0"/>
                <a:cs typeface="Calibri" panose="020F0502020204030204" pitchFamily="34" charset="0"/>
              </a:rPr>
              <a:t>weight</a:t>
            </a:r>
            <a:endParaRPr lang="en-IN" sz="1600">
              <a:latin typeface="Calibri" panose="020F0502020204030204" pitchFamily="34" charset="0"/>
              <a:cs typeface="Calibri" panose="020F0502020204030204" pitchFamily="34" charset="0"/>
            </a:endParaRPr>
          </a:p>
        </p:txBody>
      </p:sp>
      <p:pic>
        <p:nvPicPr>
          <p:cNvPr id="4" name="Google Shape;160;p8">
            <a:extLst>
              <a:ext uri="{FF2B5EF4-FFF2-40B4-BE49-F238E27FC236}">
                <a16:creationId xmlns:a16="http://schemas.microsoft.com/office/drawing/2014/main" id="{BD9C05CA-AB7F-4961-81A1-6C30EBD6FF5D}"/>
              </a:ext>
            </a:extLst>
          </p:cNvPr>
          <p:cNvPicPr preferRelativeResize="0"/>
          <p:nvPr/>
        </p:nvPicPr>
        <p:blipFill rotWithShape="1">
          <a:blip r:embed="rId3">
            <a:alphaModFix/>
          </a:blip>
          <a:srcRect/>
          <a:stretch/>
        </p:blipFill>
        <p:spPr>
          <a:xfrm>
            <a:off x="741128" y="3505200"/>
            <a:ext cx="3297472" cy="1758142"/>
          </a:xfrm>
          <a:prstGeom prst="rect">
            <a:avLst/>
          </a:prstGeom>
          <a:noFill/>
          <a:ln>
            <a:noFill/>
          </a:ln>
        </p:spPr>
      </p:pic>
      <p:sp>
        <p:nvSpPr>
          <p:cNvPr id="5" name="Google Shape;161;p8">
            <a:extLst>
              <a:ext uri="{FF2B5EF4-FFF2-40B4-BE49-F238E27FC236}">
                <a16:creationId xmlns:a16="http://schemas.microsoft.com/office/drawing/2014/main" id="{109EF0DD-9D9F-4502-9F66-C3F1EEE2FDE3}"/>
              </a:ext>
            </a:extLst>
          </p:cNvPr>
          <p:cNvSpPr/>
          <p:nvPr/>
        </p:nvSpPr>
        <p:spPr>
          <a:xfrm>
            <a:off x="560208" y="5410200"/>
            <a:ext cx="3607904" cy="1054104"/>
          </a:xfrm>
          <a:prstGeom prst="rect">
            <a:avLst/>
          </a:prstGeom>
          <a:solidFill>
            <a:srgbClr val="FFD966"/>
          </a:solidFill>
          <a:ln>
            <a:noFill/>
          </a:ln>
        </p:spPr>
        <p:txBody>
          <a:bodyPr spcFirstLastPara="1" wrap="square" lIns="68569" tIns="34275" rIns="68569" bIns="34275" anchor="t" anchorCtr="0">
            <a:spAutoFit/>
          </a:bodyPr>
          <a:lstStyle/>
          <a:p>
            <a:pPr algn="just"/>
            <a:r>
              <a:rPr lang="en-IN" sz="1600">
                <a:solidFill>
                  <a:schemeClr val="dk1"/>
                </a:solidFill>
                <a:latin typeface="Calibri" panose="020F0502020204030204" pitchFamily="34" charset="0"/>
                <a:ea typeface="Helvetica Neue"/>
                <a:cs typeface="Calibri" panose="020F0502020204030204" pitchFamily="34" charset="0"/>
                <a:sym typeface="Helvetica Neue"/>
              </a:rPr>
              <a:t>The columns in </a:t>
            </a:r>
            <a:r>
              <a:rPr lang="en-IN" sz="1600">
                <a:solidFill>
                  <a:srgbClr val="00B0F0"/>
                </a:solidFill>
                <a:latin typeface="Calibri" panose="020F0502020204030204" pitchFamily="34" charset="0"/>
                <a:ea typeface="Helvetica Neue"/>
                <a:cs typeface="Calibri" panose="020F0502020204030204" pitchFamily="34" charset="0"/>
                <a:sym typeface="Helvetica Neue"/>
              </a:rPr>
              <a:t>yellow are called </a:t>
            </a:r>
            <a:r>
              <a:rPr lang="en-IN" sz="1600" b="1">
                <a:solidFill>
                  <a:srgbClr val="00B0F0"/>
                </a:solidFill>
                <a:latin typeface="Calibri" panose="020F0502020204030204" pitchFamily="34" charset="0"/>
                <a:ea typeface="Helvetica Neue"/>
                <a:cs typeface="Calibri" panose="020F0502020204030204" pitchFamily="34" charset="0"/>
                <a:sym typeface="Helvetica Neue"/>
              </a:rPr>
              <a:t>features</a:t>
            </a:r>
            <a:r>
              <a:rPr lang="en-IN" sz="1600">
                <a:solidFill>
                  <a:schemeClr val="lt1"/>
                </a:solidFill>
                <a:latin typeface="Calibri" panose="020F0502020204030204" pitchFamily="34" charset="0"/>
                <a:ea typeface="Helvetica Neue"/>
                <a:cs typeface="Calibri" panose="020F0502020204030204" pitchFamily="34" charset="0"/>
                <a:sym typeface="Helvetica Neue"/>
              </a:rPr>
              <a:t> </a:t>
            </a:r>
            <a:r>
              <a:rPr lang="en-IN" sz="1600">
                <a:solidFill>
                  <a:schemeClr val="dk1"/>
                </a:solidFill>
                <a:latin typeface="Calibri" panose="020F0502020204030204" pitchFamily="34" charset="0"/>
                <a:ea typeface="Helvetica Neue"/>
                <a:cs typeface="Calibri" panose="020F0502020204030204" pitchFamily="34" charset="0"/>
                <a:sym typeface="Helvetica Neue"/>
              </a:rPr>
              <a:t>and the </a:t>
            </a:r>
            <a:r>
              <a:rPr lang="en-IN" sz="1600">
                <a:solidFill>
                  <a:srgbClr val="00B0F0"/>
                </a:solidFill>
                <a:latin typeface="Calibri" panose="020F0502020204030204" pitchFamily="34" charset="0"/>
                <a:ea typeface="Helvetica Neue"/>
                <a:cs typeface="Calibri" panose="020F0502020204030204" pitchFamily="34" charset="0"/>
                <a:sym typeface="Helvetica Neue"/>
              </a:rPr>
              <a:t>column in red is called </a:t>
            </a:r>
            <a:r>
              <a:rPr lang="en-IN" sz="1600" b="1">
                <a:solidFill>
                  <a:srgbClr val="00B0F0"/>
                </a:solidFill>
                <a:latin typeface="Calibri" panose="020F0502020204030204" pitchFamily="34" charset="0"/>
                <a:ea typeface="Helvetica Neue"/>
                <a:cs typeface="Calibri" panose="020F0502020204030204" pitchFamily="34" charset="0"/>
                <a:sym typeface="Helvetica Neue"/>
              </a:rPr>
              <a:t>label</a:t>
            </a:r>
            <a:r>
              <a:rPr lang="en-IN" sz="1600">
                <a:solidFill>
                  <a:schemeClr val="dk1"/>
                </a:solidFill>
                <a:latin typeface="Calibri" panose="020F0502020204030204" pitchFamily="34" charset="0"/>
                <a:ea typeface="Helvetica Neue"/>
                <a:cs typeface="Calibri" panose="020F0502020204030204" pitchFamily="34" charset="0"/>
                <a:sym typeface="Helvetica Neue"/>
              </a:rPr>
              <a:t>. </a:t>
            </a:r>
            <a:endParaRPr sz="1600">
              <a:solidFill>
                <a:schemeClr val="dk1"/>
              </a:solidFill>
              <a:latin typeface="Calibri" panose="020F0502020204030204" pitchFamily="34" charset="0"/>
              <a:ea typeface="Helvetica Neue"/>
              <a:cs typeface="Calibri" panose="020F0502020204030204" pitchFamily="34" charset="0"/>
              <a:sym typeface="Helvetica Neue"/>
            </a:endParaRPr>
          </a:p>
          <a:p>
            <a:pPr algn="just"/>
            <a:r>
              <a:rPr lang="en-IN" sz="1600">
                <a:solidFill>
                  <a:schemeClr val="dk1"/>
                </a:solidFill>
                <a:latin typeface="Calibri" panose="020F0502020204030204" pitchFamily="34" charset="0"/>
                <a:ea typeface="Helvetica Neue"/>
                <a:cs typeface="Calibri" panose="020F0502020204030204" pitchFamily="34" charset="0"/>
                <a:sym typeface="Helvetica Neue"/>
              </a:rPr>
              <a:t>So we calculate weights of features that contribute in deciding the label.</a:t>
            </a:r>
            <a:endParaRPr sz="1600">
              <a:latin typeface="Calibri" panose="020F0502020204030204" pitchFamily="34" charset="0"/>
              <a:cs typeface="Calibri" panose="020F0502020204030204" pitchFamily="34" charset="0"/>
            </a:endParaRPr>
          </a:p>
        </p:txBody>
      </p:sp>
      <p:sp>
        <p:nvSpPr>
          <p:cNvPr id="6" name="Google Shape;162;p8">
            <a:extLst>
              <a:ext uri="{FF2B5EF4-FFF2-40B4-BE49-F238E27FC236}">
                <a16:creationId xmlns:a16="http://schemas.microsoft.com/office/drawing/2014/main" id="{07000850-B6F7-4D0E-942F-82CAEADAE9A8}"/>
              </a:ext>
            </a:extLst>
          </p:cNvPr>
          <p:cNvSpPr/>
          <p:nvPr/>
        </p:nvSpPr>
        <p:spPr>
          <a:xfrm>
            <a:off x="4914899" y="3999882"/>
            <a:ext cx="3848101" cy="2562210"/>
          </a:xfrm>
          <a:prstGeom prst="rect">
            <a:avLst/>
          </a:prstGeom>
          <a:solidFill>
            <a:srgbClr val="A8D08C"/>
          </a:solidFill>
          <a:ln>
            <a:noFill/>
          </a:ln>
        </p:spPr>
        <p:txBody>
          <a:bodyPr spcFirstLastPara="1" wrap="square" lIns="68569" tIns="34275" rIns="68569" bIns="34275" anchor="t" anchorCtr="0">
            <a:spAutoFit/>
          </a:bodyPr>
          <a:lstStyle/>
          <a:p>
            <a:pPr algn="just"/>
            <a:r>
              <a:rPr lang="en-IN">
                <a:solidFill>
                  <a:schemeClr val="dk1"/>
                </a:solidFill>
                <a:latin typeface="Calibri" panose="020F0502020204030204" pitchFamily="34" charset="0"/>
                <a:ea typeface="Content"/>
                <a:cs typeface="Calibri" panose="020F0502020204030204" pitchFamily="34" charset="0"/>
                <a:sym typeface="Content"/>
              </a:rPr>
              <a:t>Use Machine Learning to find out how much salary of an employee is dependent on Experience, Job Level and Skill</a:t>
            </a:r>
            <a:endParaRPr>
              <a:latin typeface="Calibri" panose="020F0502020204030204" pitchFamily="34" charset="0"/>
              <a:cs typeface="Calibri" panose="020F0502020204030204" pitchFamily="34" charset="0"/>
            </a:endParaRPr>
          </a:p>
          <a:p>
            <a:pPr algn="just"/>
            <a:endParaRPr>
              <a:solidFill>
                <a:schemeClr val="dk1"/>
              </a:solidFill>
              <a:latin typeface="Calibri" panose="020F0502020204030204" pitchFamily="34" charset="0"/>
              <a:ea typeface="Content"/>
              <a:cs typeface="Calibri" panose="020F0502020204030204" pitchFamily="34" charset="0"/>
              <a:sym typeface="Content"/>
            </a:endParaRPr>
          </a:p>
          <a:p>
            <a:pPr algn="just"/>
            <a:endParaRPr>
              <a:solidFill>
                <a:schemeClr val="dk1"/>
              </a:solidFill>
              <a:latin typeface="Calibri" panose="020F0502020204030204" pitchFamily="34" charset="0"/>
              <a:ea typeface="Content"/>
              <a:cs typeface="Calibri" panose="020F0502020204030204" pitchFamily="34" charset="0"/>
              <a:sym typeface="Content"/>
            </a:endParaRPr>
          </a:p>
          <a:p>
            <a:pPr algn="just"/>
            <a:endParaRPr>
              <a:solidFill>
                <a:schemeClr val="dk1"/>
              </a:solidFill>
              <a:latin typeface="Calibri" panose="020F0502020204030204" pitchFamily="34" charset="0"/>
              <a:ea typeface="Content"/>
              <a:cs typeface="Calibri" panose="020F0502020204030204" pitchFamily="34" charset="0"/>
              <a:sym typeface="Content"/>
            </a:endParaRPr>
          </a:p>
          <a:p>
            <a:pPr algn="just"/>
            <a:endParaRPr>
              <a:solidFill>
                <a:schemeClr val="dk1"/>
              </a:solidFill>
              <a:latin typeface="Calibri" panose="020F0502020204030204" pitchFamily="34" charset="0"/>
              <a:ea typeface="Content"/>
              <a:cs typeface="Calibri" panose="020F0502020204030204" pitchFamily="34" charset="0"/>
              <a:sym typeface="Content"/>
            </a:endParaRPr>
          </a:p>
          <a:p>
            <a:pPr algn="just"/>
            <a:endParaRPr>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7" name="Google Shape;163;p8">
            <a:extLst>
              <a:ext uri="{FF2B5EF4-FFF2-40B4-BE49-F238E27FC236}">
                <a16:creationId xmlns:a16="http://schemas.microsoft.com/office/drawing/2014/main" id="{289AE73E-E2B8-4A58-8927-77D23CA0790A}"/>
              </a:ext>
            </a:extLst>
          </p:cNvPr>
          <p:cNvSpPr/>
          <p:nvPr/>
        </p:nvSpPr>
        <p:spPr>
          <a:xfrm>
            <a:off x="4928400" y="5290512"/>
            <a:ext cx="3697680" cy="807883"/>
          </a:xfrm>
          <a:prstGeom prst="rect">
            <a:avLst/>
          </a:prstGeom>
          <a:noFill/>
          <a:ln>
            <a:noFill/>
          </a:ln>
        </p:spPr>
        <p:txBody>
          <a:bodyPr spcFirstLastPara="1" wrap="square" lIns="68569" tIns="34275" rIns="68569" bIns="34275" anchor="t" anchorCtr="0">
            <a:spAutoFit/>
          </a:bodyPr>
          <a:lstStyle/>
          <a:p>
            <a:pPr algn="just"/>
            <a:r>
              <a:rPr lang="en-IN" sz="1600">
                <a:solidFill>
                  <a:srgbClr val="FF0000"/>
                </a:solidFill>
                <a:latin typeface="Calibri" panose="020F0502020204030204" pitchFamily="34" charset="0"/>
                <a:ea typeface="Helvetica Neue"/>
                <a:cs typeface="Calibri" panose="020F0502020204030204" pitchFamily="34" charset="0"/>
                <a:sym typeface="Helvetica Neue"/>
              </a:rPr>
              <a:t>Salary = Experience * </a:t>
            </a:r>
            <a:r>
              <a:rPr lang="en-IN" sz="1600" b="1">
                <a:solidFill>
                  <a:srgbClr val="FF0000"/>
                </a:solidFill>
                <a:latin typeface="Calibri" panose="020F0502020204030204" pitchFamily="34" charset="0"/>
                <a:ea typeface="Helvetica Neue"/>
                <a:cs typeface="Calibri" panose="020F0502020204030204" pitchFamily="34" charset="0"/>
                <a:sym typeface="Helvetica Neue"/>
              </a:rPr>
              <a:t>Magic_Number_1</a:t>
            </a:r>
            <a:r>
              <a:rPr lang="en-IN" sz="1600">
                <a:solidFill>
                  <a:srgbClr val="FF0000"/>
                </a:solidFill>
                <a:latin typeface="Calibri" panose="020F0502020204030204" pitchFamily="34" charset="0"/>
                <a:ea typeface="Helvetica Neue"/>
                <a:cs typeface="Calibri" panose="020F0502020204030204" pitchFamily="34" charset="0"/>
                <a:sym typeface="Helvetica Neue"/>
              </a:rPr>
              <a:t> + </a:t>
            </a:r>
            <a:r>
              <a:rPr lang="en-IN" sz="1600" err="1">
                <a:solidFill>
                  <a:srgbClr val="FF0000"/>
                </a:solidFill>
                <a:latin typeface="Calibri" panose="020F0502020204030204" pitchFamily="34" charset="0"/>
                <a:ea typeface="Helvetica Neue"/>
                <a:cs typeface="Calibri" panose="020F0502020204030204" pitchFamily="34" charset="0"/>
                <a:sym typeface="Helvetica Neue"/>
              </a:rPr>
              <a:t>JobLevel</a:t>
            </a:r>
            <a:r>
              <a:rPr lang="en-IN" sz="1600">
                <a:solidFill>
                  <a:srgbClr val="FF0000"/>
                </a:solidFill>
                <a:latin typeface="Calibri" panose="020F0502020204030204" pitchFamily="34" charset="0"/>
                <a:ea typeface="Helvetica Neue"/>
                <a:cs typeface="Calibri" panose="020F0502020204030204" pitchFamily="34" charset="0"/>
                <a:sym typeface="Helvetica Neue"/>
              </a:rPr>
              <a:t> * </a:t>
            </a:r>
            <a:r>
              <a:rPr lang="en-IN" sz="1600" b="1">
                <a:solidFill>
                  <a:srgbClr val="FF0000"/>
                </a:solidFill>
                <a:latin typeface="Calibri" panose="020F0502020204030204" pitchFamily="34" charset="0"/>
                <a:ea typeface="Helvetica Neue"/>
                <a:cs typeface="Calibri" panose="020F0502020204030204" pitchFamily="34" charset="0"/>
                <a:sym typeface="Helvetica Neue"/>
              </a:rPr>
              <a:t>Magic_Number_2</a:t>
            </a:r>
            <a:r>
              <a:rPr lang="en-IN" sz="1600">
                <a:solidFill>
                  <a:srgbClr val="FF0000"/>
                </a:solidFill>
                <a:latin typeface="Calibri" panose="020F0502020204030204" pitchFamily="34" charset="0"/>
                <a:ea typeface="Helvetica Neue"/>
                <a:cs typeface="Calibri" panose="020F0502020204030204" pitchFamily="34" charset="0"/>
                <a:sym typeface="Helvetica Neue"/>
              </a:rPr>
              <a:t> + Skill * </a:t>
            </a:r>
            <a:r>
              <a:rPr lang="en-IN" sz="1600" b="1">
                <a:solidFill>
                  <a:srgbClr val="FF0000"/>
                </a:solidFill>
                <a:latin typeface="Calibri" panose="020F0502020204030204" pitchFamily="34" charset="0"/>
                <a:ea typeface="Helvetica Neue"/>
                <a:cs typeface="Calibri" panose="020F0502020204030204" pitchFamily="34" charset="0"/>
                <a:sym typeface="Helvetica Neue"/>
              </a:rPr>
              <a:t>Magic_Number_3</a:t>
            </a:r>
            <a:endParaRPr sz="1600">
              <a:latin typeface="Calibri" panose="020F0502020204030204" pitchFamily="34" charset="0"/>
              <a:cs typeface="Calibri" panose="020F0502020204030204" pitchFamily="34" charset="0"/>
            </a:endParaRPr>
          </a:p>
        </p:txBody>
      </p:sp>
      <p:sp>
        <p:nvSpPr>
          <p:cNvPr id="9"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What is Machine Learning?</a:t>
            </a:r>
          </a:p>
        </p:txBody>
      </p:sp>
      <p:pic>
        <p:nvPicPr>
          <p:cNvPr id="10" name="Picture 9"/>
          <p:cNvPicPr>
            <a:picLocks noChangeAspect="1"/>
          </p:cNvPicPr>
          <p:nvPr/>
        </p:nvPicPr>
        <p:blipFill>
          <a:blip r:embed="rId4"/>
          <a:stretch>
            <a:fillRect/>
          </a:stretch>
        </p:blipFill>
        <p:spPr>
          <a:xfrm>
            <a:off x="2016498" y="778843"/>
            <a:ext cx="3088901" cy="1498070"/>
          </a:xfrm>
          <a:prstGeom prst="rect">
            <a:avLst/>
          </a:prstGeom>
        </p:spPr>
      </p:pic>
      <p:sp>
        <p:nvSpPr>
          <p:cNvPr id="11" name="Wave 10"/>
          <p:cNvSpPr/>
          <p:nvPr/>
        </p:nvSpPr>
        <p:spPr>
          <a:xfrm>
            <a:off x="6781800" y="1462413"/>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12" name="Wave 11"/>
          <p:cNvSpPr/>
          <p:nvPr/>
        </p:nvSpPr>
        <p:spPr>
          <a:xfrm flipH="1">
            <a:off x="326262" y="1399868"/>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13" name="Curved Connector 12"/>
          <p:cNvCxnSpPr/>
          <p:nvPr/>
        </p:nvCxnSpPr>
        <p:spPr>
          <a:xfrm>
            <a:off x="4914899" y="1475642"/>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Curved Connector 13"/>
          <p:cNvCxnSpPr/>
          <p:nvPr/>
        </p:nvCxnSpPr>
        <p:spPr>
          <a:xfrm rot="10800000" flipV="1">
            <a:off x="1364035" y="1475642"/>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54605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b="1">
                <a:latin typeface="Calibri" panose="020F0502020204030204" pitchFamily="34" charset="0"/>
                <a:cs typeface="Calibri" panose="020F0502020204030204" pitchFamily="34" charset="0"/>
              </a:rPr>
              <a:t>Machine Learning : What , Why?</a:t>
            </a:r>
          </a:p>
          <a:p>
            <a:r>
              <a:rPr lang="en-US" b="1">
                <a:latin typeface="Calibri" panose="020F0502020204030204" pitchFamily="34" charset="0"/>
                <a:cs typeface="Calibri" panose="020F0502020204030204" pitchFamily="34" charset="0"/>
              </a:rPr>
              <a:t>Real world Examples</a:t>
            </a:r>
          </a:p>
        </p:txBody>
      </p:sp>
      <p:sp>
        <p:nvSpPr>
          <p:cNvPr id="4" name="Title 1"/>
          <p:cNvSpPr>
            <a:spLocks noGrp="1"/>
          </p:cNvSpPr>
          <p:nvPr>
            <p:ph type="title"/>
          </p:nvPr>
        </p:nvSpPr>
        <p:spPr>
          <a:xfrm>
            <a:off x="457200" y="762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Agenda</a:t>
            </a:r>
          </a:p>
        </p:txBody>
      </p:sp>
    </p:spTree>
    <p:extLst>
      <p:ext uri="{BB962C8B-B14F-4D97-AF65-F5344CB8AC3E}">
        <p14:creationId xmlns:p14="http://schemas.microsoft.com/office/powerpoint/2010/main" val="3311857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0CBDF-0CE2-4A53-BF50-4563F5646BFE}"/>
              </a:ext>
            </a:extLst>
          </p:cNvPr>
          <p:cNvSpPr>
            <a:spLocks noGrp="1"/>
          </p:cNvSpPr>
          <p:nvPr>
            <p:ph idx="1"/>
          </p:nvPr>
        </p:nvSpPr>
        <p:spPr>
          <a:xfrm>
            <a:off x="457200" y="2525807"/>
            <a:ext cx="7467600" cy="4873752"/>
          </a:xfrm>
        </p:spPr>
        <p:txBody>
          <a:bodyPr>
            <a:normAutofit/>
          </a:bodyPr>
          <a:lstStyle/>
          <a:p>
            <a:pPr algn="just"/>
            <a:r>
              <a:rPr lang="en-US" sz="2000" i="1">
                <a:solidFill>
                  <a:srgbClr val="292929"/>
                </a:solidFill>
                <a:latin typeface="Calibri" panose="020F0502020204030204" pitchFamily="34" charset="0"/>
                <a:cs typeface="Calibri" panose="020F0502020204030204" pitchFamily="34" charset="0"/>
              </a:rPr>
              <a:t>Parry: But you only said we do not code the Algorithm and our focus in on the data.</a:t>
            </a:r>
          </a:p>
          <a:p>
            <a:pPr algn="just"/>
            <a:r>
              <a:rPr lang="en-US" sz="2000">
                <a:solidFill>
                  <a:srgbClr val="292929"/>
                </a:solidFill>
                <a:latin typeface="Calibri" panose="020F0502020204030204" pitchFamily="34" charset="0"/>
                <a:cs typeface="Calibri" panose="020F0502020204030204" pitchFamily="34" charset="0"/>
              </a:rPr>
              <a:t>Me: Actually </a:t>
            </a:r>
            <a:r>
              <a:rPr lang="en-US" sz="2000" b="1">
                <a:solidFill>
                  <a:srgbClr val="00B050"/>
                </a:solidFill>
                <a:latin typeface="Calibri" panose="020F0502020204030204" pitchFamily="34" charset="0"/>
                <a:cs typeface="Calibri" panose="020F0502020204030204" pitchFamily="34" charset="0"/>
              </a:rPr>
              <a:t>Data + Algorithm = Insights</a:t>
            </a:r>
            <a:r>
              <a:rPr lang="en-US" sz="2000">
                <a:solidFill>
                  <a:srgbClr val="292929"/>
                </a:solidFill>
                <a:latin typeface="Calibri" panose="020F0502020204030204" pitchFamily="34" charset="0"/>
                <a:cs typeface="Calibri" panose="020F0502020204030204" pitchFamily="34" charset="0"/>
              </a:rPr>
              <a:t>. Algorithms are already developed for us and we need to know which Algorithm to use when. This was just intuition of one type of Machine Learning, the field is too big with lots of </a:t>
            </a:r>
            <a:r>
              <a:rPr lang="en-US" sz="2000" err="1">
                <a:solidFill>
                  <a:srgbClr val="292929"/>
                </a:solidFill>
                <a:latin typeface="Calibri" panose="020F0502020204030204" pitchFamily="34" charset="0"/>
                <a:cs typeface="Calibri" panose="020F0502020204030204" pitchFamily="34" charset="0"/>
              </a:rPr>
              <a:t>maths</a:t>
            </a:r>
            <a:r>
              <a:rPr lang="en-US" sz="2000">
                <a:solidFill>
                  <a:srgbClr val="292929"/>
                </a:solidFill>
                <a:latin typeface="Calibri" panose="020F0502020204030204" pitchFamily="34" charset="0"/>
                <a:cs typeface="Calibri" panose="020F0502020204030204" pitchFamily="34" charset="0"/>
              </a:rPr>
              <a:t> :)</a:t>
            </a:r>
            <a:endParaRPr lang="en-IN" sz="2000">
              <a:latin typeface="Calibri" panose="020F0502020204030204" pitchFamily="34" charset="0"/>
              <a:cs typeface="Calibri" panose="020F0502020204030204" pitchFamily="34" charset="0"/>
            </a:endParaRPr>
          </a:p>
        </p:txBody>
      </p:sp>
      <p:sp>
        <p:nvSpPr>
          <p:cNvPr id="5" name="Title 1"/>
          <p:cNvSpPr txBox="1">
            <a:spLocks/>
          </p:cNvSpPr>
          <p:nvPr/>
        </p:nvSpPr>
        <p:spPr>
          <a:xfrm>
            <a:off x="457200" y="-3048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What is Machine Learning?</a:t>
            </a:r>
          </a:p>
        </p:txBody>
      </p:sp>
      <p:pic>
        <p:nvPicPr>
          <p:cNvPr id="6" name="Picture 5"/>
          <p:cNvPicPr>
            <a:picLocks noChangeAspect="1"/>
          </p:cNvPicPr>
          <p:nvPr/>
        </p:nvPicPr>
        <p:blipFill>
          <a:blip r:embed="rId2"/>
          <a:stretch>
            <a:fillRect/>
          </a:stretch>
        </p:blipFill>
        <p:spPr>
          <a:xfrm>
            <a:off x="2016498" y="778843"/>
            <a:ext cx="3088901" cy="1498070"/>
          </a:xfrm>
          <a:prstGeom prst="rect">
            <a:avLst/>
          </a:prstGeom>
        </p:spPr>
      </p:pic>
      <p:sp>
        <p:nvSpPr>
          <p:cNvPr id="7" name="Wave 6"/>
          <p:cNvSpPr/>
          <p:nvPr/>
        </p:nvSpPr>
        <p:spPr>
          <a:xfrm>
            <a:off x="6781800" y="1462413"/>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8" name="Wave 7"/>
          <p:cNvSpPr/>
          <p:nvPr/>
        </p:nvSpPr>
        <p:spPr>
          <a:xfrm flipH="1">
            <a:off x="326262" y="1399868"/>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9" name="Curved Connector 8"/>
          <p:cNvCxnSpPr/>
          <p:nvPr/>
        </p:nvCxnSpPr>
        <p:spPr>
          <a:xfrm>
            <a:off x="4914899" y="1475642"/>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64035" y="1475642"/>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65263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Machine Learning?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6354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E305B5-A129-4757-92E2-F388EFCEC019}"/>
              </a:ext>
            </a:extLst>
          </p:cNvPr>
          <p:cNvSpPr>
            <a:spLocks noGrp="1"/>
          </p:cNvSpPr>
          <p:nvPr>
            <p:ph idx="1"/>
          </p:nvPr>
        </p:nvSpPr>
        <p:spPr>
          <a:xfrm>
            <a:off x="457200" y="2261690"/>
            <a:ext cx="8143875" cy="3248717"/>
          </a:xfrm>
        </p:spPr>
        <p:txBody>
          <a:bodyPr>
            <a:noAutofit/>
          </a:bodyPr>
          <a:lstStyle/>
          <a:p>
            <a:pPr algn="l"/>
            <a:r>
              <a:rPr lang="en-US" sz="1800">
                <a:solidFill>
                  <a:srgbClr val="292929"/>
                </a:solidFill>
                <a:latin typeface="Calibri" panose="020F0502020204030204" pitchFamily="34" charset="0"/>
                <a:cs typeface="Calibri" panose="020F0502020204030204" pitchFamily="34" charset="0"/>
              </a:rPr>
              <a:t>Me: How many hours do you use </a:t>
            </a:r>
            <a:r>
              <a:rPr lang="en-US" sz="1800" b="1">
                <a:solidFill>
                  <a:srgbClr val="C00000"/>
                </a:solidFill>
                <a:latin typeface="Calibri" panose="020F0502020204030204" pitchFamily="34" charset="0"/>
                <a:cs typeface="Calibri" panose="020F0502020204030204" pitchFamily="34" charset="0"/>
              </a:rPr>
              <a:t>Facebook </a:t>
            </a:r>
            <a:r>
              <a:rPr lang="en-US" sz="1800">
                <a:solidFill>
                  <a:srgbClr val="292929"/>
                </a:solidFill>
                <a:latin typeface="Calibri" panose="020F0502020204030204" pitchFamily="34" charset="0"/>
                <a:cs typeface="Calibri" panose="020F0502020204030204" pitchFamily="34" charset="0"/>
              </a:rPr>
              <a:t>daily?</a:t>
            </a:r>
          </a:p>
          <a:p>
            <a:pPr algn="l"/>
            <a:r>
              <a:rPr lang="en-US" sz="1800" i="1">
                <a:solidFill>
                  <a:srgbClr val="292929"/>
                </a:solidFill>
                <a:latin typeface="Calibri" panose="020F0502020204030204" pitchFamily="34" charset="0"/>
                <a:cs typeface="Calibri" panose="020F0502020204030204" pitchFamily="34" charset="0"/>
              </a:rPr>
              <a:t>Parry: about 1 hour daily.</a:t>
            </a:r>
            <a:endParaRPr lang="en-US" sz="1800">
              <a:solidFill>
                <a:srgbClr val="292929"/>
              </a:solidFill>
              <a:latin typeface="Calibri" panose="020F0502020204030204" pitchFamily="34" charset="0"/>
              <a:cs typeface="Calibri" panose="020F0502020204030204" pitchFamily="34" charset="0"/>
            </a:endParaRPr>
          </a:p>
          <a:p>
            <a:pPr algn="l"/>
            <a:r>
              <a:rPr lang="en-US" sz="1800">
                <a:solidFill>
                  <a:srgbClr val="292929"/>
                </a:solidFill>
                <a:latin typeface="Calibri" panose="020F0502020204030204" pitchFamily="34" charset="0"/>
                <a:cs typeface="Calibri" panose="020F0502020204030204" pitchFamily="34" charset="0"/>
              </a:rPr>
              <a:t>Me: Do you know Facebook is using Machine Learning to </a:t>
            </a:r>
            <a:r>
              <a:rPr lang="en-US" sz="1800" b="1">
                <a:solidFill>
                  <a:srgbClr val="C00000"/>
                </a:solidFill>
                <a:latin typeface="Calibri" panose="020F0502020204030204" pitchFamily="34" charset="0"/>
                <a:cs typeface="Calibri" panose="020F0502020204030204" pitchFamily="34" charset="0"/>
              </a:rPr>
              <a:t>tag your friends </a:t>
            </a:r>
            <a:r>
              <a:rPr lang="en-US" sz="1800">
                <a:solidFill>
                  <a:srgbClr val="292929"/>
                </a:solidFill>
                <a:latin typeface="Calibri" panose="020F0502020204030204" pitchFamily="34" charset="0"/>
                <a:cs typeface="Calibri" panose="020F0502020204030204" pitchFamily="34" charset="0"/>
              </a:rPr>
              <a:t>in your uploaded picture? Do you know Facebook shows </a:t>
            </a:r>
            <a:r>
              <a:rPr lang="en-US" sz="1800" b="1">
                <a:solidFill>
                  <a:srgbClr val="C00000"/>
                </a:solidFill>
                <a:latin typeface="Calibri" panose="020F0502020204030204" pitchFamily="34" charset="0"/>
                <a:cs typeface="Calibri" panose="020F0502020204030204" pitchFamily="34" charset="0"/>
              </a:rPr>
              <a:t>custom video recommendations </a:t>
            </a:r>
            <a:r>
              <a:rPr lang="en-US" sz="1800">
                <a:solidFill>
                  <a:srgbClr val="292929"/>
                </a:solidFill>
                <a:latin typeface="Calibri" panose="020F0502020204030204" pitchFamily="34" charset="0"/>
                <a:cs typeface="Calibri" panose="020F0502020204030204" pitchFamily="34" charset="0"/>
              </a:rPr>
              <a:t>based on your interest history?</a:t>
            </a:r>
          </a:p>
          <a:p>
            <a:pPr algn="l"/>
            <a:r>
              <a:rPr lang="en-US" sz="1800" i="1">
                <a:solidFill>
                  <a:srgbClr val="292929"/>
                </a:solidFill>
                <a:latin typeface="Calibri" panose="020F0502020204030204" pitchFamily="34" charset="0"/>
                <a:cs typeface="Calibri" panose="020F0502020204030204" pitchFamily="34" charset="0"/>
              </a:rPr>
              <a:t>Parry: </a:t>
            </a:r>
            <a:r>
              <a:rPr lang="en-US" sz="1800" i="1" err="1">
                <a:solidFill>
                  <a:srgbClr val="292929"/>
                </a:solidFill>
                <a:latin typeface="Calibri" panose="020F0502020204030204" pitchFamily="34" charset="0"/>
                <a:cs typeface="Calibri" panose="020F0502020204030204" pitchFamily="34" charset="0"/>
              </a:rPr>
              <a:t>Ohh</a:t>
            </a:r>
            <a:r>
              <a:rPr lang="en-US" sz="1800" i="1">
                <a:solidFill>
                  <a:srgbClr val="292929"/>
                </a:solidFill>
                <a:latin typeface="Calibri" panose="020F0502020204030204" pitchFamily="34" charset="0"/>
                <a:cs typeface="Calibri" panose="020F0502020204030204" pitchFamily="34" charset="0"/>
              </a:rPr>
              <a:t>! So is this the reason not all news feeds are same?</a:t>
            </a:r>
            <a:endParaRPr lang="en-US" sz="1800">
              <a:solidFill>
                <a:srgbClr val="292929"/>
              </a:solidFill>
              <a:latin typeface="Calibri" panose="020F0502020204030204" pitchFamily="34" charset="0"/>
              <a:cs typeface="Calibri" panose="020F0502020204030204" pitchFamily="34" charset="0"/>
            </a:endParaRPr>
          </a:p>
          <a:p>
            <a:pPr algn="l"/>
            <a:r>
              <a:rPr lang="en-US" sz="1800">
                <a:solidFill>
                  <a:srgbClr val="292929"/>
                </a:solidFill>
                <a:latin typeface="Calibri" panose="020F0502020204030204" pitchFamily="34" charset="0"/>
                <a:cs typeface="Calibri" panose="020F0502020204030204" pitchFamily="34" charset="0"/>
              </a:rPr>
              <a:t>Me: Exactly, Facebook knows your likes and dislikes based on historical data and ML </a:t>
            </a:r>
            <a:r>
              <a:rPr lang="en-US" sz="1800" err="1">
                <a:solidFill>
                  <a:srgbClr val="292929"/>
                </a:solidFill>
                <a:latin typeface="Calibri" panose="020F0502020204030204" pitchFamily="34" charset="0"/>
                <a:cs typeface="Calibri" panose="020F0502020204030204" pitchFamily="34" charset="0"/>
              </a:rPr>
              <a:t>ofcourse</a:t>
            </a:r>
            <a:r>
              <a:rPr lang="en-US" sz="1800">
                <a:solidFill>
                  <a:srgbClr val="292929"/>
                </a:solidFill>
                <a:latin typeface="Calibri" panose="020F0502020204030204" pitchFamily="34" charset="0"/>
                <a:cs typeface="Calibri" panose="020F0502020204030204" pitchFamily="34" charset="0"/>
              </a:rPr>
              <a:t> :). </a:t>
            </a:r>
          </a:p>
          <a:p>
            <a:pPr marL="0" indent="0">
              <a:buNone/>
            </a:pPr>
            <a:endParaRPr lang="en-US" sz="1800">
              <a:solidFill>
                <a:srgbClr val="292929"/>
              </a:solidFill>
              <a:latin typeface="Calibri" panose="020F0502020204030204" pitchFamily="34" charset="0"/>
              <a:cs typeface="Calibri" panose="020F0502020204030204" pitchFamily="34" charset="0"/>
            </a:endParaRPr>
          </a:p>
          <a:p>
            <a:endParaRPr lang="en-IN" sz="1800">
              <a:latin typeface="Calibri" panose="020F0502020204030204" pitchFamily="34" charset="0"/>
              <a:cs typeface="Calibri" panose="020F0502020204030204" pitchFamily="34" charset="0"/>
            </a:endParaRPr>
          </a:p>
        </p:txBody>
      </p:sp>
      <p:sp>
        <p:nvSpPr>
          <p:cNvPr id="5" name="Title 1"/>
          <p:cNvSpPr txBox="1">
            <a:spLocks/>
          </p:cNvSpPr>
          <p:nvPr/>
        </p:nvSpPr>
        <p:spPr>
          <a:xfrm>
            <a:off x="457200" y="-416431"/>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Why Machine Learning?</a:t>
            </a:r>
          </a:p>
        </p:txBody>
      </p:sp>
      <p:pic>
        <p:nvPicPr>
          <p:cNvPr id="6" name="Picture 5"/>
          <p:cNvPicPr>
            <a:picLocks noChangeAspect="1"/>
          </p:cNvPicPr>
          <p:nvPr/>
        </p:nvPicPr>
        <p:blipFill>
          <a:blip r:embed="rId2"/>
          <a:stretch>
            <a:fillRect/>
          </a:stretch>
        </p:blipFill>
        <p:spPr>
          <a:xfrm>
            <a:off x="2016498" y="711730"/>
            <a:ext cx="3088901" cy="1498070"/>
          </a:xfrm>
          <a:prstGeom prst="rect">
            <a:avLst/>
          </a:prstGeom>
        </p:spPr>
      </p:pic>
      <p:sp>
        <p:nvSpPr>
          <p:cNvPr id="7" name="Wave 6"/>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8" name="Wave 7"/>
          <p:cNvSpPr/>
          <p:nvPr/>
        </p:nvSpPr>
        <p:spPr>
          <a:xfrm flipH="1">
            <a:off x="326262" y="1332755"/>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9" name="Curved Connector 8"/>
          <p:cNvCxnSpPr/>
          <p:nvPr/>
        </p:nvCxnSpPr>
        <p:spPr>
          <a:xfrm>
            <a:off x="4914899" y="1408529"/>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64035" y="1408529"/>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4" name="Picture 3"/>
          <p:cNvPicPr>
            <a:picLocks noChangeAspect="1"/>
          </p:cNvPicPr>
          <p:nvPr/>
        </p:nvPicPr>
        <p:blipFill>
          <a:blip r:embed="rId3"/>
          <a:stretch>
            <a:fillRect/>
          </a:stretch>
        </p:blipFill>
        <p:spPr>
          <a:xfrm>
            <a:off x="838200" y="5016839"/>
            <a:ext cx="2609850" cy="1752600"/>
          </a:xfrm>
          <a:prstGeom prst="rect">
            <a:avLst/>
          </a:prstGeom>
        </p:spPr>
      </p:pic>
      <p:pic>
        <p:nvPicPr>
          <p:cNvPr id="12" name="Picture 11"/>
          <p:cNvPicPr>
            <a:picLocks noChangeAspect="1"/>
          </p:cNvPicPr>
          <p:nvPr/>
        </p:nvPicPr>
        <p:blipFill>
          <a:blip r:embed="rId4"/>
          <a:stretch>
            <a:fillRect/>
          </a:stretch>
        </p:blipFill>
        <p:spPr>
          <a:xfrm>
            <a:off x="4371974" y="4997789"/>
            <a:ext cx="2686050" cy="1704975"/>
          </a:xfrm>
          <a:prstGeom prst="rect">
            <a:avLst/>
          </a:prstGeom>
        </p:spPr>
      </p:pic>
    </p:spTree>
    <p:extLst>
      <p:ext uri="{BB962C8B-B14F-4D97-AF65-F5344CB8AC3E}">
        <p14:creationId xmlns:p14="http://schemas.microsoft.com/office/powerpoint/2010/main" val="161951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E305B5-A129-4757-92E2-F388EFCEC019}"/>
              </a:ext>
            </a:extLst>
          </p:cNvPr>
          <p:cNvSpPr>
            <a:spLocks noGrp="1"/>
          </p:cNvSpPr>
          <p:nvPr>
            <p:ph idx="1"/>
          </p:nvPr>
        </p:nvSpPr>
        <p:spPr>
          <a:xfrm>
            <a:off x="435348" y="2252165"/>
            <a:ext cx="8143875" cy="3248717"/>
          </a:xfrm>
        </p:spPr>
        <p:txBody>
          <a:bodyPr>
            <a:noAutofit/>
          </a:bodyPr>
          <a:lstStyle/>
          <a:p>
            <a:r>
              <a:rPr lang="en-US" sz="1800">
                <a:solidFill>
                  <a:srgbClr val="292929"/>
                </a:solidFill>
                <a:latin typeface="Calibri" panose="020F0502020204030204" pitchFamily="34" charset="0"/>
                <a:cs typeface="Calibri" panose="020F0502020204030204" pitchFamily="34" charset="0"/>
              </a:rPr>
              <a:t>Me: Which mailbox you are using?</a:t>
            </a:r>
          </a:p>
          <a:p>
            <a:r>
              <a:rPr lang="en-US" sz="1800" i="1">
                <a:solidFill>
                  <a:srgbClr val="292929"/>
                </a:solidFill>
                <a:latin typeface="Calibri" panose="020F0502020204030204" pitchFamily="34" charset="0"/>
                <a:cs typeface="Calibri" panose="020F0502020204030204" pitchFamily="34" charset="0"/>
              </a:rPr>
              <a:t>Parry: I am using </a:t>
            </a:r>
            <a:r>
              <a:rPr lang="en-US" sz="1800" b="1" i="1">
                <a:solidFill>
                  <a:srgbClr val="C00000"/>
                </a:solidFill>
                <a:latin typeface="Calibri" panose="020F0502020204030204" pitchFamily="34" charset="0"/>
                <a:cs typeface="Calibri" panose="020F0502020204030204" pitchFamily="34" charset="0"/>
              </a:rPr>
              <a:t>Gmail</a:t>
            </a:r>
            <a:r>
              <a:rPr lang="en-US" sz="1800" i="1">
                <a:solidFill>
                  <a:srgbClr val="292929"/>
                </a:solidFill>
                <a:latin typeface="Calibri" panose="020F0502020204030204" pitchFamily="34" charset="0"/>
                <a:cs typeface="Calibri" panose="020F0502020204030204" pitchFamily="34" charset="0"/>
              </a:rPr>
              <a:t>.</a:t>
            </a:r>
          </a:p>
          <a:p>
            <a:r>
              <a:rPr lang="en-US" sz="1800">
                <a:solidFill>
                  <a:srgbClr val="292929"/>
                </a:solidFill>
                <a:latin typeface="Calibri" panose="020F0502020204030204" pitchFamily="34" charset="0"/>
                <a:cs typeface="Calibri" panose="020F0502020204030204" pitchFamily="34" charset="0"/>
              </a:rPr>
              <a:t>Me: Do you know how does </a:t>
            </a:r>
            <a:r>
              <a:rPr lang="en-US" sz="1800" err="1">
                <a:solidFill>
                  <a:srgbClr val="292929"/>
                </a:solidFill>
                <a:latin typeface="Calibri" panose="020F0502020204030204" pitchFamily="34" charset="0"/>
                <a:cs typeface="Calibri" panose="020F0502020204030204" pitchFamily="34" charset="0"/>
              </a:rPr>
              <a:t>gmail</a:t>
            </a:r>
            <a:r>
              <a:rPr lang="en-US" sz="1800">
                <a:solidFill>
                  <a:srgbClr val="292929"/>
                </a:solidFill>
                <a:latin typeface="Calibri" panose="020F0502020204030204" pitchFamily="34" charset="0"/>
                <a:cs typeface="Calibri" panose="020F0502020204030204" pitchFamily="34" charset="0"/>
              </a:rPr>
              <a:t> knows that a particular mail has to go to </a:t>
            </a:r>
            <a:r>
              <a:rPr lang="en-US" sz="1800" b="1">
                <a:solidFill>
                  <a:srgbClr val="C00000"/>
                </a:solidFill>
                <a:latin typeface="Calibri" panose="020F0502020204030204" pitchFamily="34" charset="0"/>
                <a:cs typeface="Calibri" panose="020F0502020204030204" pitchFamily="34" charset="0"/>
              </a:rPr>
              <a:t>priority, social, promotion or spam box </a:t>
            </a:r>
            <a:r>
              <a:rPr lang="en-US" sz="1800">
                <a:solidFill>
                  <a:srgbClr val="292929"/>
                </a:solidFill>
                <a:latin typeface="Calibri" panose="020F0502020204030204" pitchFamily="34" charset="0"/>
                <a:cs typeface="Calibri" panose="020F0502020204030204" pitchFamily="34" charset="0"/>
              </a:rPr>
              <a:t>?</a:t>
            </a:r>
          </a:p>
          <a:p>
            <a:r>
              <a:rPr lang="en-US" sz="1800" i="1">
                <a:solidFill>
                  <a:srgbClr val="292929"/>
                </a:solidFill>
                <a:latin typeface="Calibri" panose="020F0502020204030204" pitchFamily="34" charset="0"/>
                <a:cs typeface="Calibri" panose="020F0502020204030204" pitchFamily="34" charset="0"/>
              </a:rPr>
              <a:t>Parry: Obviously your machine learning!</a:t>
            </a:r>
            <a:endParaRPr lang="en-US" sz="1800">
              <a:solidFill>
                <a:srgbClr val="292929"/>
              </a:solidFill>
              <a:latin typeface="Calibri" panose="020F0502020204030204" pitchFamily="34" charset="0"/>
              <a:cs typeface="Calibri" panose="020F0502020204030204" pitchFamily="34" charset="0"/>
            </a:endParaRPr>
          </a:p>
          <a:p>
            <a:r>
              <a:rPr lang="en-US" sz="1800">
                <a:solidFill>
                  <a:srgbClr val="292929"/>
                </a:solidFill>
                <a:latin typeface="Calibri" panose="020F0502020204030204" pitchFamily="34" charset="0"/>
                <a:cs typeface="Calibri" panose="020F0502020204030204" pitchFamily="34" charset="0"/>
              </a:rPr>
              <a:t>Me: </a:t>
            </a:r>
            <a:r>
              <a:rPr lang="en-US" sz="1800" err="1">
                <a:solidFill>
                  <a:srgbClr val="292929"/>
                </a:solidFill>
                <a:latin typeface="Calibri" panose="020F0502020204030204" pitchFamily="34" charset="0"/>
                <a:cs typeface="Calibri" panose="020F0502020204030204" pitchFamily="34" charset="0"/>
              </a:rPr>
              <a:t>Yaa</a:t>
            </a:r>
            <a:r>
              <a:rPr lang="en-US" sz="1800">
                <a:solidFill>
                  <a:srgbClr val="292929"/>
                </a:solidFill>
                <a:latin typeface="Calibri" panose="020F0502020204030204" pitchFamily="34" charset="0"/>
                <a:cs typeface="Calibri" panose="020F0502020204030204" pitchFamily="34" charset="0"/>
              </a:rPr>
              <a:t>, it has </a:t>
            </a:r>
            <a:r>
              <a:rPr lang="en-US" sz="1800" b="1">
                <a:solidFill>
                  <a:srgbClr val="C00000"/>
                </a:solidFill>
                <a:latin typeface="Calibri" panose="020F0502020204030204" pitchFamily="34" charset="0"/>
                <a:cs typeface="Calibri" panose="020F0502020204030204" pitchFamily="34" charset="0"/>
              </a:rPr>
              <a:t>millions of emails tagged by the users </a:t>
            </a:r>
            <a:r>
              <a:rPr lang="en-US" sz="1800">
                <a:solidFill>
                  <a:srgbClr val="292929"/>
                </a:solidFill>
                <a:latin typeface="Calibri" panose="020F0502020204030204" pitchFamily="34" charset="0"/>
                <a:cs typeface="Calibri" panose="020F0502020204030204" pitchFamily="34" charset="0"/>
              </a:rPr>
              <a:t>in a particular category. So by use of ML they observe the patterns and classify accordingly. Even the keyboard you are using today uses ML to predict your next word.</a:t>
            </a:r>
          </a:p>
          <a:p>
            <a:pPr marL="0" indent="0">
              <a:buNone/>
            </a:pPr>
            <a:endParaRPr lang="en-US" sz="1800">
              <a:solidFill>
                <a:srgbClr val="292929"/>
              </a:solidFill>
              <a:latin typeface="Calibri" panose="020F0502020204030204" pitchFamily="34" charset="0"/>
              <a:cs typeface="Calibri" panose="020F0502020204030204" pitchFamily="34" charset="0"/>
            </a:endParaRPr>
          </a:p>
          <a:p>
            <a:endParaRPr lang="en-IN" sz="1800">
              <a:latin typeface="Calibri" panose="020F0502020204030204" pitchFamily="34" charset="0"/>
              <a:cs typeface="Calibri" panose="020F0502020204030204" pitchFamily="34" charset="0"/>
            </a:endParaRPr>
          </a:p>
        </p:txBody>
      </p:sp>
      <p:sp>
        <p:nvSpPr>
          <p:cNvPr id="5" name="Title 1"/>
          <p:cNvSpPr txBox="1">
            <a:spLocks/>
          </p:cNvSpPr>
          <p:nvPr/>
        </p:nvSpPr>
        <p:spPr>
          <a:xfrm>
            <a:off x="457200" y="-416431"/>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Why Machine Learning?</a:t>
            </a:r>
          </a:p>
        </p:txBody>
      </p:sp>
      <p:pic>
        <p:nvPicPr>
          <p:cNvPr id="6" name="Picture 5"/>
          <p:cNvPicPr>
            <a:picLocks noChangeAspect="1"/>
          </p:cNvPicPr>
          <p:nvPr/>
        </p:nvPicPr>
        <p:blipFill>
          <a:blip r:embed="rId2"/>
          <a:stretch>
            <a:fillRect/>
          </a:stretch>
        </p:blipFill>
        <p:spPr>
          <a:xfrm>
            <a:off x="2016498" y="711730"/>
            <a:ext cx="3088901" cy="1498070"/>
          </a:xfrm>
          <a:prstGeom prst="rect">
            <a:avLst/>
          </a:prstGeom>
        </p:spPr>
      </p:pic>
      <p:sp>
        <p:nvSpPr>
          <p:cNvPr id="7" name="Wave 6"/>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8" name="Wave 7"/>
          <p:cNvSpPr/>
          <p:nvPr/>
        </p:nvSpPr>
        <p:spPr>
          <a:xfrm flipH="1">
            <a:off x="326262" y="1332755"/>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9" name="Curved Connector 8"/>
          <p:cNvCxnSpPr/>
          <p:nvPr/>
        </p:nvCxnSpPr>
        <p:spPr>
          <a:xfrm>
            <a:off x="4914899" y="1408529"/>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64035" y="1408529"/>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12" name="Picture 11"/>
          <p:cNvPicPr>
            <a:picLocks noChangeAspect="1"/>
          </p:cNvPicPr>
          <p:nvPr/>
        </p:nvPicPr>
        <p:blipFill>
          <a:blip r:embed="rId3"/>
          <a:stretch>
            <a:fillRect/>
          </a:stretch>
        </p:blipFill>
        <p:spPr>
          <a:xfrm>
            <a:off x="1155995" y="5029200"/>
            <a:ext cx="3181350" cy="1438275"/>
          </a:xfrm>
          <a:prstGeom prst="rect">
            <a:avLst/>
          </a:prstGeom>
        </p:spPr>
      </p:pic>
      <p:sp>
        <p:nvSpPr>
          <p:cNvPr id="13" name="Title 1"/>
          <p:cNvSpPr txBox="1">
            <a:spLocks/>
          </p:cNvSpPr>
          <p:nvPr/>
        </p:nvSpPr>
        <p:spPr>
          <a:xfrm>
            <a:off x="485775" y="-42966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Why Machine Learning?</a:t>
            </a:r>
          </a:p>
        </p:txBody>
      </p:sp>
      <p:pic>
        <p:nvPicPr>
          <p:cNvPr id="14" name="Picture 13"/>
          <p:cNvPicPr>
            <a:picLocks noChangeAspect="1"/>
          </p:cNvPicPr>
          <p:nvPr/>
        </p:nvPicPr>
        <p:blipFill>
          <a:blip r:embed="rId2"/>
          <a:stretch>
            <a:fillRect/>
          </a:stretch>
        </p:blipFill>
        <p:spPr>
          <a:xfrm>
            <a:off x="2045073" y="698501"/>
            <a:ext cx="3088901" cy="1498070"/>
          </a:xfrm>
          <a:prstGeom prst="rect">
            <a:avLst/>
          </a:prstGeom>
        </p:spPr>
      </p:pic>
      <p:sp>
        <p:nvSpPr>
          <p:cNvPr id="15" name="Wave 14"/>
          <p:cNvSpPr/>
          <p:nvPr/>
        </p:nvSpPr>
        <p:spPr>
          <a:xfrm flipH="1">
            <a:off x="354837" y="1319526"/>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16" name="Curved Connector 15"/>
          <p:cNvCxnSpPr/>
          <p:nvPr/>
        </p:nvCxnSpPr>
        <p:spPr>
          <a:xfrm>
            <a:off x="4943474" y="13953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Curved Connector 16"/>
          <p:cNvCxnSpPr/>
          <p:nvPr/>
        </p:nvCxnSpPr>
        <p:spPr>
          <a:xfrm rot="10800000" flipV="1">
            <a:off x="1392610" y="13953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18" name="Picture 6" descr="Gmail Spam Folder Location: A ThunderTix How-To 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4787798"/>
            <a:ext cx="3834018" cy="192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8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0"/>
                            </p:stCondLst>
                            <p:childTnLst>
                              <p:par>
                                <p:cTn id="26" presetID="53" presetClass="entr" presetSubtype="16"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ACE37-56DA-432D-98FA-85CA087CE393}"/>
              </a:ext>
            </a:extLst>
          </p:cNvPr>
          <p:cNvSpPr>
            <a:spLocks noGrp="1"/>
          </p:cNvSpPr>
          <p:nvPr>
            <p:ph idx="1"/>
          </p:nvPr>
        </p:nvSpPr>
        <p:spPr>
          <a:xfrm>
            <a:off x="485775" y="2416131"/>
            <a:ext cx="7993544" cy="3303658"/>
          </a:xfrm>
        </p:spPr>
        <p:txBody>
          <a:bodyPr>
            <a:noAutofit/>
          </a:bodyPr>
          <a:lstStyle/>
          <a:p>
            <a:r>
              <a:rPr lang="en-US" sz="1800" i="1">
                <a:solidFill>
                  <a:srgbClr val="292929"/>
                </a:solidFill>
                <a:latin typeface="Calibri" panose="020F0502020204030204" pitchFamily="34" charset="0"/>
                <a:cs typeface="Calibri" panose="020F0502020204030204" pitchFamily="34" charset="0"/>
              </a:rPr>
              <a:t>Parry: So is it? Are we </a:t>
            </a:r>
            <a:r>
              <a:rPr lang="en-US" sz="1800" b="1" i="1">
                <a:solidFill>
                  <a:srgbClr val="C00000"/>
                </a:solidFill>
                <a:latin typeface="Calibri" panose="020F0502020204030204" pitchFamily="34" charset="0"/>
                <a:cs typeface="Calibri" panose="020F0502020204030204" pitchFamily="34" charset="0"/>
              </a:rPr>
              <a:t>providing data to Google </a:t>
            </a:r>
            <a:r>
              <a:rPr lang="en-US" sz="1800" b="1" i="1" err="1">
                <a:solidFill>
                  <a:srgbClr val="C00000"/>
                </a:solidFill>
                <a:latin typeface="Calibri" panose="020F0502020204030204" pitchFamily="34" charset="0"/>
                <a:cs typeface="Calibri" panose="020F0502020204030204" pitchFamily="34" charset="0"/>
              </a:rPr>
              <a:t>everytime</a:t>
            </a:r>
            <a:r>
              <a:rPr lang="en-US" sz="1800" b="1" i="1">
                <a:solidFill>
                  <a:srgbClr val="C00000"/>
                </a:solidFill>
                <a:latin typeface="Calibri" panose="020F0502020204030204" pitchFamily="34" charset="0"/>
                <a:cs typeface="Calibri" panose="020F0502020204030204" pitchFamily="34" charset="0"/>
              </a:rPr>
              <a:t> </a:t>
            </a:r>
            <a:r>
              <a:rPr lang="en-US" sz="1800" i="1">
                <a:solidFill>
                  <a:srgbClr val="292929"/>
                </a:solidFill>
                <a:latin typeface="Calibri" panose="020F0502020204030204" pitchFamily="34" charset="0"/>
                <a:cs typeface="Calibri" panose="020F0502020204030204" pitchFamily="34" charset="0"/>
              </a:rPr>
              <a:t>we type in?</a:t>
            </a:r>
            <a:br>
              <a:rPr lang="en-US" sz="1800">
                <a:latin typeface="Calibri" panose="020F0502020204030204" pitchFamily="34" charset="0"/>
                <a:cs typeface="Calibri" panose="020F0502020204030204" pitchFamily="34" charset="0"/>
              </a:rPr>
            </a:br>
            <a:r>
              <a:rPr lang="en-US" sz="1800">
                <a:solidFill>
                  <a:srgbClr val="292929"/>
                </a:solidFill>
                <a:latin typeface="Calibri" panose="020F0502020204030204" pitchFamily="34" charset="0"/>
                <a:cs typeface="Calibri" panose="020F0502020204030204" pitchFamily="34" charset="0"/>
              </a:rPr>
              <a:t>Me: Yep, and google is doing some amazing things with that! One such example was in </a:t>
            </a:r>
            <a:r>
              <a:rPr lang="en-US" sz="1800" b="1">
                <a:solidFill>
                  <a:srgbClr val="C00000"/>
                </a:solidFill>
                <a:latin typeface="Calibri" panose="020F0502020204030204" pitchFamily="34" charset="0"/>
                <a:cs typeface="Calibri" panose="020F0502020204030204" pitchFamily="34" charset="0"/>
              </a:rPr>
              <a:t>Google IO 2018. </a:t>
            </a:r>
            <a:r>
              <a:rPr lang="en-US" sz="1800">
                <a:solidFill>
                  <a:srgbClr val="292929"/>
                </a:solidFill>
                <a:latin typeface="Calibri" panose="020F0502020204030204" pitchFamily="34" charset="0"/>
                <a:cs typeface="Calibri" panose="020F0502020204030204" pitchFamily="34" charset="0"/>
              </a:rPr>
              <a:t>Have a look.</a:t>
            </a:r>
          </a:p>
          <a:p>
            <a:endParaRPr lang="en-US" sz="1800">
              <a:solidFill>
                <a:srgbClr val="292929"/>
              </a:solidFill>
              <a:latin typeface="Calibri" panose="020F0502020204030204" pitchFamily="34" charset="0"/>
              <a:cs typeface="Calibri" panose="020F0502020204030204" pitchFamily="34" charset="0"/>
            </a:endParaRPr>
          </a:p>
          <a:p>
            <a:endParaRPr lang="en-US" sz="1800">
              <a:solidFill>
                <a:srgbClr val="292929"/>
              </a:solidFill>
              <a:latin typeface="Calibri" panose="020F0502020204030204" pitchFamily="34" charset="0"/>
              <a:cs typeface="Calibri" panose="020F0502020204030204" pitchFamily="34" charset="0"/>
            </a:endParaRPr>
          </a:p>
          <a:p>
            <a:endParaRPr lang="en-US" sz="1800">
              <a:solidFill>
                <a:srgbClr val="292929"/>
              </a:solidFill>
              <a:latin typeface="Calibri" panose="020F0502020204030204" pitchFamily="34" charset="0"/>
              <a:cs typeface="Calibri" panose="020F0502020204030204" pitchFamily="34" charset="0"/>
            </a:endParaRPr>
          </a:p>
          <a:p>
            <a:endParaRPr lang="en-US" sz="1800">
              <a:solidFill>
                <a:srgbClr val="292929"/>
              </a:solidFill>
              <a:latin typeface="Calibri" panose="020F0502020204030204" pitchFamily="34" charset="0"/>
              <a:cs typeface="Calibri" panose="020F0502020204030204" pitchFamily="34" charset="0"/>
            </a:endParaRPr>
          </a:p>
          <a:p>
            <a:endParaRPr lang="en-US" sz="1800">
              <a:solidFill>
                <a:srgbClr val="292929"/>
              </a:solidFill>
              <a:latin typeface="Calibri" panose="020F0502020204030204" pitchFamily="34" charset="0"/>
              <a:cs typeface="Calibri" panose="020F0502020204030204" pitchFamily="34" charset="0"/>
            </a:endParaRPr>
          </a:p>
          <a:p>
            <a:pPr marL="0" indent="0">
              <a:buNone/>
            </a:pPr>
            <a:endParaRPr lang="en-US" sz="1800">
              <a:solidFill>
                <a:srgbClr val="292929"/>
              </a:solidFill>
              <a:latin typeface="Calibri" panose="020F0502020204030204" pitchFamily="34" charset="0"/>
              <a:cs typeface="Calibri" panose="020F0502020204030204" pitchFamily="34" charset="0"/>
            </a:endParaRPr>
          </a:p>
          <a:p>
            <a:pPr algn="l"/>
            <a:r>
              <a:rPr lang="en-US" sz="1800" i="1">
                <a:solidFill>
                  <a:srgbClr val="292929"/>
                </a:solidFill>
                <a:latin typeface="Calibri" panose="020F0502020204030204" pitchFamily="34" charset="0"/>
                <a:cs typeface="Calibri" panose="020F0502020204030204" pitchFamily="34" charset="0"/>
              </a:rPr>
              <a:t>Parry: Great! So google incorporated Morse Code into Google Keyboard and it knows the conversions now due to presence of large translated data.</a:t>
            </a:r>
            <a:br>
              <a:rPr lang="en-US" sz="1800">
                <a:solidFill>
                  <a:srgbClr val="292929"/>
                </a:solidFill>
                <a:latin typeface="Calibri" panose="020F0502020204030204" pitchFamily="34" charset="0"/>
                <a:cs typeface="Calibri" panose="020F0502020204030204" pitchFamily="34" charset="0"/>
              </a:rPr>
            </a:br>
            <a:r>
              <a:rPr lang="en-US" sz="1800">
                <a:solidFill>
                  <a:srgbClr val="292929"/>
                </a:solidFill>
                <a:latin typeface="Calibri" panose="020F0502020204030204" pitchFamily="34" charset="0"/>
                <a:cs typeface="Calibri" panose="020F0502020204030204" pitchFamily="34" charset="0"/>
              </a:rPr>
              <a:t>Me: Yup! </a:t>
            </a:r>
          </a:p>
        </p:txBody>
      </p:sp>
      <p:sp>
        <p:nvSpPr>
          <p:cNvPr id="5" name="Wave 4"/>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6" name="Title 1"/>
          <p:cNvSpPr txBox="1">
            <a:spLocks/>
          </p:cNvSpPr>
          <p:nvPr/>
        </p:nvSpPr>
        <p:spPr>
          <a:xfrm>
            <a:off x="485775" y="-42966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Why Machine Learning?</a:t>
            </a:r>
          </a:p>
        </p:txBody>
      </p:sp>
      <p:pic>
        <p:nvPicPr>
          <p:cNvPr id="7" name="Picture 6"/>
          <p:cNvPicPr>
            <a:picLocks noChangeAspect="1"/>
          </p:cNvPicPr>
          <p:nvPr/>
        </p:nvPicPr>
        <p:blipFill>
          <a:blip r:embed="rId4"/>
          <a:stretch>
            <a:fillRect/>
          </a:stretch>
        </p:blipFill>
        <p:spPr>
          <a:xfrm>
            <a:off x="2045073" y="698501"/>
            <a:ext cx="3088901" cy="1498070"/>
          </a:xfrm>
          <a:prstGeom prst="rect">
            <a:avLst/>
          </a:prstGeom>
        </p:spPr>
      </p:pic>
      <p:sp>
        <p:nvSpPr>
          <p:cNvPr id="8" name="Wave 7"/>
          <p:cNvSpPr/>
          <p:nvPr/>
        </p:nvSpPr>
        <p:spPr>
          <a:xfrm flipH="1">
            <a:off x="354837" y="1319526"/>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9" name="Curved Connector 8"/>
          <p:cNvCxnSpPr/>
          <p:nvPr/>
        </p:nvCxnSpPr>
        <p:spPr>
          <a:xfrm>
            <a:off x="4943474" y="13953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92610" y="13953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10242" name="Picture 2" descr="Google I/O 2018"/>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3816" y="43438"/>
            <a:ext cx="2790062" cy="1244532"/>
          </a:xfrm>
          <a:prstGeom prst="rect">
            <a:avLst/>
          </a:prstGeom>
          <a:noFill/>
          <a:extLst>
            <a:ext uri="{909E8E84-426E-40DD-AFC4-6F175D3DCCD1}">
              <a14:hiddenFill xmlns:a14="http://schemas.microsoft.com/office/drawing/2010/main">
                <a:solidFill>
                  <a:srgbClr val="FFFFFF"/>
                </a:solidFill>
              </a14:hiddenFill>
            </a:ext>
          </a:extLst>
        </p:spPr>
      </p:pic>
      <p:pic>
        <p:nvPicPr>
          <p:cNvPr id="2" name="y2mate.com - Tanias Story Morse code meets machine learning_v24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01291" y="3324732"/>
            <a:ext cx="3431532" cy="2085468"/>
          </a:xfrm>
          <a:prstGeom prst="rect">
            <a:avLst/>
          </a:prstGeom>
        </p:spPr>
      </p:pic>
    </p:spTree>
    <p:extLst>
      <p:ext uri="{BB962C8B-B14F-4D97-AF65-F5344CB8AC3E}">
        <p14:creationId xmlns:p14="http://schemas.microsoft.com/office/powerpoint/2010/main" val="53002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ACE37-56DA-432D-98FA-85CA087CE393}"/>
              </a:ext>
            </a:extLst>
          </p:cNvPr>
          <p:cNvSpPr>
            <a:spLocks noGrp="1"/>
          </p:cNvSpPr>
          <p:nvPr>
            <p:ph idx="1"/>
          </p:nvPr>
        </p:nvSpPr>
        <p:spPr>
          <a:xfrm>
            <a:off x="485775" y="2513719"/>
            <a:ext cx="7993544" cy="3303658"/>
          </a:xfrm>
        </p:spPr>
        <p:txBody>
          <a:bodyPr>
            <a:noAutofit/>
          </a:bodyPr>
          <a:lstStyle/>
          <a:p>
            <a:r>
              <a:rPr lang="en-US" sz="1800">
                <a:solidFill>
                  <a:srgbClr val="292929"/>
                </a:solidFill>
                <a:latin typeface="Calibri" panose="020F0502020204030204" pitchFamily="34" charset="0"/>
                <a:cs typeface="Calibri" panose="020F0502020204030204" pitchFamily="34" charset="0"/>
              </a:rPr>
              <a:t>Me: Which website do you use for shopping?</a:t>
            </a:r>
          </a:p>
          <a:p>
            <a:pPr algn="l"/>
            <a:r>
              <a:rPr lang="en-US" sz="1800" i="1">
                <a:solidFill>
                  <a:srgbClr val="292929"/>
                </a:solidFill>
                <a:latin typeface="Calibri" panose="020F0502020204030204" pitchFamily="34" charset="0"/>
                <a:cs typeface="Calibri" panose="020F0502020204030204" pitchFamily="34" charset="0"/>
              </a:rPr>
              <a:t>Parry: Amazon! Its amazing!</a:t>
            </a:r>
            <a:br>
              <a:rPr lang="en-US" sz="1800">
                <a:solidFill>
                  <a:srgbClr val="292929"/>
                </a:solidFill>
                <a:latin typeface="Calibri" panose="020F0502020204030204" pitchFamily="34" charset="0"/>
                <a:cs typeface="Calibri" panose="020F0502020204030204" pitchFamily="34" charset="0"/>
              </a:rPr>
            </a:br>
            <a:r>
              <a:rPr lang="en-US" sz="1800">
                <a:solidFill>
                  <a:srgbClr val="292929"/>
                </a:solidFill>
                <a:latin typeface="Calibri" panose="020F0502020204030204" pitchFamily="34" charset="0"/>
                <a:cs typeface="Calibri" panose="020F0502020204030204" pitchFamily="34" charset="0"/>
              </a:rPr>
              <a:t>Me: Its amazing but most amazing thing is the amazon’s recommendations!</a:t>
            </a:r>
          </a:p>
          <a:p>
            <a:pPr algn="l"/>
            <a:r>
              <a:rPr lang="en-US" sz="1800" i="1">
                <a:solidFill>
                  <a:srgbClr val="292929"/>
                </a:solidFill>
                <a:latin typeface="Calibri" panose="020F0502020204030204" pitchFamily="34" charset="0"/>
                <a:cs typeface="Calibri" panose="020F0502020204030204" pitchFamily="34" charset="0"/>
              </a:rPr>
              <a:t>Parry: So very like we have video recommendations, we have product recommendations using Machine learning?</a:t>
            </a:r>
            <a:br>
              <a:rPr lang="en-US" sz="1800" i="1">
                <a:solidFill>
                  <a:srgbClr val="292929"/>
                </a:solidFill>
                <a:latin typeface="Calibri" panose="020F0502020204030204" pitchFamily="34" charset="0"/>
                <a:cs typeface="Calibri" panose="020F0502020204030204" pitchFamily="34" charset="0"/>
              </a:rPr>
            </a:br>
            <a:r>
              <a:rPr lang="en-US" sz="1800">
                <a:solidFill>
                  <a:srgbClr val="292929"/>
                </a:solidFill>
                <a:latin typeface="Calibri" panose="020F0502020204030204" pitchFamily="34" charset="0"/>
                <a:cs typeface="Calibri" panose="020F0502020204030204" pitchFamily="34" charset="0"/>
              </a:rPr>
              <a:t>Me: Exactly, but the conversion rate here matters a lot. Amazon’s recommendation engine has fetched it almost a revenue of 35 billion dollars!</a:t>
            </a:r>
          </a:p>
        </p:txBody>
      </p:sp>
      <p:sp>
        <p:nvSpPr>
          <p:cNvPr id="5" name="Wave 4"/>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6" name="Title 1"/>
          <p:cNvSpPr txBox="1">
            <a:spLocks/>
          </p:cNvSpPr>
          <p:nvPr/>
        </p:nvSpPr>
        <p:spPr>
          <a:xfrm>
            <a:off x="485775" y="-42966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Why Machine Learning?</a:t>
            </a:r>
          </a:p>
        </p:txBody>
      </p:sp>
      <p:pic>
        <p:nvPicPr>
          <p:cNvPr id="7" name="Picture 6"/>
          <p:cNvPicPr>
            <a:picLocks noChangeAspect="1"/>
          </p:cNvPicPr>
          <p:nvPr/>
        </p:nvPicPr>
        <p:blipFill>
          <a:blip r:embed="rId2"/>
          <a:stretch>
            <a:fillRect/>
          </a:stretch>
        </p:blipFill>
        <p:spPr>
          <a:xfrm>
            <a:off x="2045073" y="698501"/>
            <a:ext cx="3088901" cy="1498070"/>
          </a:xfrm>
          <a:prstGeom prst="rect">
            <a:avLst/>
          </a:prstGeom>
        </p:spPr>
      </p:pic>
      <p:sp>
        <p:nvSpPr>
          <p:cNvPr id="8" name="Wave 7"/>
          <p:cNvSpPr/>
          <p:nvPr/>
        </p:nvSpPr>
        <p:spPr>
          <a:xfrm flipH="1">
            <a:off x="354837" y="1319526"/>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9" name="Curved Connector 8"/>
          <p:cNvCxnSpPr/>
          <p:nvPr/>
        </p:nvCxnSpPr>
        <p:spPr>
          <a:xfrm>
            <a:off x="4943474" y="13953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92610" y="13953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11" name="Picture 4" descr="Product Recommendation: How Amazon Succeeds With It – Mageplaza - Adobe  Comme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648200"/>
            <a:ext cx="4454526" cy="198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9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53" presetClass="entr" presetSubtype="16" fill="hold" nodeType="afterEffect">
                                  <p:stCondLst>
                                    <p:cond delay="1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ACE37-56DA-432D-98FA-85CA087CE393}"/>
              </a:ext>
            </a:extLst>
          </p:cNvPr>
          <p:cNvSpPr>
            <a:spLocks noGrp="1"/>
          </p:cNvSpPr>
          <p:nvPr>
            <p:ph idx="1"/>
          </p:nvPr>
        </p:nvSpPr>
        <p:spPr>
          <a:xfrm>
            <a:off x="575228" y="2278546"/>
            <a:ext cx="7993544" cy="3722204"/>
          </a:xfrm>
        </p:spPr>
        <p:txBody>
          <a:bodyPr>
            <a:noAutofit/>
          </a:bodyPr>
          <a:lstStyle/>
          <a:p>
            <a:r>
              <a:rPr lang="en-US" sz="1800" dirty="0">
                <a:latin typeface="Calibri" panose="020F0502020204030204" pitchFamily="34" charset="0"/>
                <a:cs typeface="Calibri" panose="020F0502020204030204" pitchFamily="34" charset="0"/>
              </a:rPr>
              <a:t>Me: So where are we watching the video?</a:t>
            </a:r>
          </a:p>
          <a:p>
            <a:r>
              <a:rPr lang="en-US" sz="1800" i="1" dirty="0">
                <a:latin typeface="Calibri" panose="020F0502020204030204" pitchFamily="34" charset="0"/>
                <a:cs typeface="Calibri" panose="020F0502020204030204" pitchFamily="34" charset="0"/>
              </a:rPr>
              <a:t>Parry: YouTube </a:t>
            </a:r>
            <a:r>
              <a:rPr lang="en-US" sz="1800" i="1" dirty="0" err="1">
                <a:latin typeface="Calibri" panose="020F0502020204030204" pitchFamily="34" charset="0"/>
                <a:cs typeface="Calibri" panose="020F0502020204030204" pitchFamily="34" charset="0"/>
              </a:rPr>
              <a:t>ofcourse</a:t>
            </a:r>
            <a:r>
              <a:rPr lang="en-US" sz="1800" i="1" dirty="0">
                <a:latin typeface="Calibri" panose="020F0502020204030204" pitchFamily="34" charset="0"/>
                <a:cs typeface="Calibri" panose="020F0502020204030204" pitchFamily="34" charset="0"/>
              </a:rPr>
              <a:t>! and again are you giving me example of recommendations in </a:t>
            </a:r>
            <a:r>
              <a:rPr lang="en-US" sz="1800" i="1" dirty="0" err="1">
                <a:latin typeface="Calibri" panose="020F0502020204030204" pitchFamily="34" charset="0"/>
                <a:cs typeface="Calibri" panose="020F0502020204030204" pitchFamily="34" charset="0"/>
              </a:rPr>
              <a:t>youtube</a:t>
            </a:r>
            <a:r>
              <a:rPr lang="en-US" sz="1800" i="1" dirty="0">
                <a:latin typeface="Calibri" panose="020F0502020204030204" pitchFamily="34" charset="0"/>
                <a:cs typeface="Calibri" panose="020F0502020204030204" pitchFamily="34" charset="0"/>
              </a:rPr>
              <a: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Me: No this time a bit difficult! You know how much content in hours is uploaded on </a:t>
            </a:r>
            <a:r>
              <a:rPr lang="en-US" sz="1800" dirty="0" err="1">
                <a:latin typeface="Calibri" panose="020F0502020204030204" pitchFamily="34" charset="0"/>
                <a:cs typeface="Calibri" panose="020F0502020204030204" pitchFamily="34" charset="0"/>
              </a:rPr>
              <a:t>youtube</a:t>
            </a:r>
            <a:r>
              <a:rPr lang="en-US" sz="1800" dirty="0">
                <a:latin typeface="Calibri" panose="020F0502020204030204" pitchFamily="34" charset="0"/>
                <a:cs typeface="Calibri" panose="020F0502020204030204" pitchFamily="34" charset="0"/>
              </a:rPr>
              <a:t> in </a:t>
            </a:r>
            <a:r>
              <a:rPr lang="en-US" sz="1800" b="1" dirty="0">
                <a:solidFill>
                  <a:srgbClr val="00B050"/>
                </a:solidFill>
                <a:latin typeface="Calibri" panose="020F0502020204030204" pitchFamily="34" charset="0"/>
                <a:cs typeface="Calibri" panose="020F0502020204030204" pitchFamily="34" charset="0"/>
              </a:rPr>
              <a:t>1 minute</a:t>
            </a:r>
            <a:r>
              <a:rPr lang="en-US" sz="1800" dirty="0">
                <a:latin typeface="Calibri" panose="020F0502020204030204" pitchFamily="34" charset="0"/>
                <a:cs typeface="Calibri" panose="020F0502020204030204" pitchFamily="34" charset="0"/>
              </a:rPr>
              <a:t>? Take a wild guess</a:t>
            </a:r>
          </a:p>
          <a:p>
            <a:r>
              <a:rPr lang="en-US" sz="1800" i="1" dirty="0">
                <a:latin typeface="Calibri" panose="020F0502020204030204" pitchFamily="34" charset="0"/>
                <a:cs typeface="Calibri" panose="020F0502020204030204" pitchFamily="34" charset="0"/>
              </a:rPr>
              <a:t>Parry: Hmmm! 10?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Me: It is close to </a:t>
            </a:r>
            <a:r>
              <a:rPr lang="en-US" sz="1800" b="1" dirty="0">
                <a:solidFill>
                  <a:srgbClr val="00B050"/>
                </a:solidFill>
                <a:latin typeface="Calibri" panose="020F0502020204030204" pitchFamily="34" charset="0"/>
                <a:cs typeface="Calibri" panose="020F0502020204030204" pitchFamily="34" charset="0"/>
              </a:rPr>
              <a:t>500 hours! </a:t>
            </a:r>
            <a:r>
              <a:rPr lang="en-US" sz="1800" dirty="0">
                <a:latin typeface="Calibri" panose="020F0502020204030204" pitchFamily="34" charset="0"/>
                <a:cs typeface="Calibri" panose="020F0502020204030204" pitchFamily="34" charset="0"/>
              </a:rPr>
              <a:t>Do you think YouTube has this much staff so that they can review this much content for nudity, violence and copyright?</a:t>
            </a:r>
          </a:p>
          <a:p>
            <a:r>
              <a:rPr lang="en-US" sz="1800" i="1" dirty="0">
                <a:latin typeface="Calibri" panose="020F0502020204030204" pitchFamily="34" charset="0"/>
                <a:cs typeface="Calibri" panose="020F0502020204030204" pitchFamily="34" charset="0"/>
              </a:rPr>
              <a:t>Parry: Omg! No not at all!</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Me: When </a:t>
            </a:r>
            <a:r>
              <a:rPr lang="en-US" sz="1800" b="1" dirty="0">
                <a:solidFill>
                  <a:srgbClr val="00B050"/>
                </a:solidFill>
                <a:latin typeface="Calibri" panose="020F0502020204030204" pitchFamily="34" charset="0"/>
                <a:cs typeface="Calibri" panose="020F0502020204030204" pitchFamily="34" charset="0"/>
              </a:rPr>
              <a:t>scale of problem increases and we have more data</a:t>
            </a:r>
            <a:r>
              <a:rPr lang="en-US" sz="1800" dirty="0">
                <a:latin typeface="Calibri" panose="020F0502020204030204" pitchFamily="34" charset="0"/>
                <a:cs typeface="Calibri" panose="020F0502020204030204" pitchFamily="34" charset="0"/>
              </a:rPr>
              <a:t>, it turns out machines are only our last hope that is why we need Artificial Intelligence!</a:t>
            </a:r>
          </a:p>
          <a:p>
            <a:r>
              <a:rPr lang="en-US" sz="1800" i="1" dirty="0">
                <a:latin typeface="Calibri" panose="020F0502020204030204" pitchFamily="34" charset="0"/>
                <a:cs typeface="Calibri" panose="020F0502020204030204" pitchFamily="34" charset="0"/>
              </a:rPr>
              <a:t>Parry: Great! but all those companies are big 4, my company will never use this technology so why is this more important now!</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Me: </a:t>
            </a:r>
            <a:r>
              <a:rPr lang="en-US" sz="1800" b="1" dirty="0">
                <a:solidFill>
                  <a:srgbClr val="00B050"/>
                </a:solidFill>
                <a:latin typeface="Calibri" panose="020F0502020204030204" pitchFamily="34" charset="0"/>
                <a:cs typeface="Calibri" panose="020F0502020204030204" pitchFamily="34" charset="0"/>
              </a:rPr>
              <a:t>Machine Learning is not just a buzzword but an amazing technology that can see such things which are not visible to naked eye. </a:t>
            </a:r>
            <a:endParaRPr lang="en-IN" sz="1800" b="1" dirty="0">
              <a:solidFill>
                <a:srgbClr val="00B050"/>
              </a:solidFill>
              <a:latin typeface="Calibri" panose="020F0502020204030204" pitchFamily="34" charset="0"/>
              <a:cs typeface="Calibri" panose="020F0502020204030204" pitchFamily="34" charset="0"/>
            </a:endParaRPr>
          </a:p>
        </p:txBody>
      </p:sp>
      <p:sp>
        <p:nvSpPr>
          <p:cNvPr id="5" name="Wave 4"/>
          <p:cNvSpPr/>
          <p:nvPr/>
        </p:nvSpPr>
        <p:spPr>
          <a:xfrm>
            <a:off x="6781800" y="1395300"/>
            <a:ext cx="1143000"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sp>
        <p:nvSpPr>
          <p:cNvPr id="6" name="Title 1"/>
          <p:cNvSpPr txBox="1">
            <a:spLocks/>
          </p:cNvSpPr>
          <p:nvPr/>
        </p:nvSpPr>
        <p:spPr>
          <a:xfrm>
            <a:off x="485775" y="-42966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sz="3200" b="1">
                <a:solidFill>
                  <a:srgbClr val="C00000"/>
                </a:solidFill>
                <a:effectLst>
                  <a:outerShdw blurRad="38100" dist="38100" dir="2700000" algn="tl">
                    <a:srgbClr val="000000">
                      <a:alpha val="43137"/>
                    </a:srgbClr>
                  </a:outerShdw>
                </a:effectLst>
              </a:rPr>
              <a:t>Why Machine Learning?</a:t>
            </a:r>
          </a:p>
        </p:txBody>
      </p:sp>
      <p:pic>
        <p:nvPicPr>
          <p:cNvPr id="7" name="Picture 6"/>
          <p:cNvPicPr>
            <a:picLocks noChangeAspect="1"/>
          </p:cNvPicPr>
          <p:nvPr/>
        </p:nvPicPr>
        <p:blipFill>
          <a:blip r:embed="rId2"/>
          <a:stretch>
            <a:fillRect/>
          </a:stretch>
        </p:blipFill>
        <p:spPr>
          <a:xfrm>
            <a:off x="2045073" y="698501"/>
            <a:ext cx="3088901" cy="1498070"/>
          </a:xfrm>
          <a:prstGeom prst="rect">
            <a:avLst/>
          </a:prstGeom>
        </p:spPr>
      </p:pic>
      <p:sp>
        <p:nvSpPr>
          <p:cNvPr id="8" name="Wave 7"/>
          <p:cNvSpPr/>
          <p:nvPr/>
        </p:nvSpPr>
        <p:spPr>
          <a:xfrm flipH="1">
            <a:off x="354837" y="1319526"/>
            <a:ext cx="829733" cy="483658"/>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cxnSp>
        <p:nvCxnSpPr>
          <p:cNvPr id="9" name="Curved Connector 8"/>
          <p:cNvCxnSpPr/>
          <p:nvPr/>
        </p:nvCxnSpPr>
        <p:spPr>
          <a:xfrm>
            <a:off x="4943474" y="13953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Curved Connector 9"/>
          <p:cNvCxnSpPr/>
          <p:nvPr/>
        </p:nvCxnSpPr>
        <p:spPr>
          <a:xfrm rot="10800000" flipV="1">
            <a:off x="1392610" y="13953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7303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4988"/>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Why Now?</a:t>
            </a:r>
          </a:p>
        </p:txBody>
      </p:sp>
      <p:sp>
        <p:nvSpPr>
          <p:cNvPr id="4" name="Content Placeholder 3"/>
          <p:cNvSpPr>
            <a:spLocks noGrp="1"/>
          </p:cNvSpPr>
          <p:nvPr>
            <p:ph sz="quarter" idx="1"/>
          </p:nvPr>
        </p:nvSpPr>
        <p:spPr>
          <a:xfrm>
            <a:off x="95250" y="1371600"/>
            <a:ext cx="5086350" cy="4873752"/>
          </a:xfrm>
        </p:spPr>
        <p:txBody>
          <a:bodyPr>
            <a:normAutofit/>
          </a:bodyPr>
          <a:lstStyle/>
          <a:p>
            <a:r>
              <a:rPr lang="en-US" sz="2000">
                <a:latin typeface="Calibri" panose="020F0502020204030204" pitchFamily="34" charset="0"/>
                <a:cs typeface="Calibri" panose="020F0502020204030204" pitchFamily="34" charset="0"/>
              </a:rPr>
              <a:t>Flood of available data (especially with the</a:t>
            </a:r>
          </a:p>
          <a:p>
            <a:pPr marL="0" indent="0">
              <a:buNone/>
            </a:pPr>
            <a:r>
              <a:rPr lang="en-US" sz="2000">
                <a:latin typeface="Calibri" panose="020F0502020204030204" pitchFamily="34" charset="0"/>
                <a:cs typeface="Calibri" panose="020F0502020204030204" pitchFamily="34" charset="0"/>
              </a:rPr>
              <a:t>     advent of the Internet)</a:t>
            </a:r>
          </a:p>
          <a:p>
            <a:r>
              <a:rPr lang="en-US" sz="2000">
                <a:latin typeface="Calibri" panose="020F0502020204030204" pitchFamily="34" charset="0"/>
                <a:cs typeface="Calibri" panose="020F0502020204030204" pitchFamily="34" charset="0"/>
              </a:rPr>
              <a:t> Increasing computational power</a:t>
            </a:r>
          </a:p>
          <a:p>
            <a:r>
              <a:rPr lang="en-US" sz="2000">
                <a:latin typeface="Calibri" panose="020F0502020204030204" pitchFamily="34" charset="0"/>
                <a:cs typeface="Calibri" panose="020F0502020204030204" pitchFamily="34" charset="0"/>
              </a:rPr>
              <a:t> Growing progress in available algorithms and theory developed by researchers</a:t>
            </a:r>
          </a:p>
          <a:p>
            <a:r>
              <a:rPr lang="en-US" sz="2000">
                <a:latin typeface="Calibri" panose="020F0502020204030204" pitchFamily="34" charset="0"/>
                <a:cs typeface="Calibri" panose="020F0502020204030204" pitchFamily="34" charset="0"/>
              </a:rPr>
              <a:t>Increasing support from industries</a:t>
            </a:r>
            <a:endParaRPr lang="en-US" sz="2000">
              <a:solidFill>
                <a:schemeClr val="accent1">
                  <a:lumMod val="75000"/>
                </a:schemeClr>
              </a:solidFill>
              <a:latin typeface="Calibri" panose="020F0502020204030204" pitchFamily="34" charset="0"/>
              <a:cs typeface="Calibri" panose="020F0502020204030204" pitchFamily="34" charset="0"/>
            </a:endParaRPr>
          </a:p>
        </p:txBody>
      </p:sp>
      <p:pic>
        <p:nvPicPr>
          <p:cNvPr id="205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267200"/>
            <a:ext cx="4978003" cy="2819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6477000"/>
            <a:ext cx="4572000" cy="261610"/>
          </a:xfrm>
          <a:prstGeom prst="rect">
            <a:avLst/>
          </a:prstGeom>
        </p:spPr>
        <p:txBody>
          <a:bodyPr>
            <a:spAutoFit/>
          </a:bodyPr>
          <a:lstStyle/>
          <a:p>
            <a:r>
              <a:rPr lang="en-US" sz="1050">
                <a:solidFill>
                  <a:srgbClr val="757575"/>
                </a:solidFill>
                <a:latin typeface="sohne"/>
              </a:rPr>
              <a:t>Image: Linked In | Machine Learning vs Deep learning</a:t>
            </a:r>
            <a:endParaRPr lang="en-US" sz="1050"/>
          </a:p>
        </p:txBody>
      </p:sp>
      <p:pic>
        <p:nvPicPr>
          <p:cNvPr id="6" name="Picture 2" descr="im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0"/>
            <a:ext cx="42672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4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Traditional vs ML</a:t>
            </a:r>
          </a:p>
        </p:txBody>
      </p:sp>
      <p:pic>
        <p:nvPicPr>
          <p:cNvPr id="3" name="Picture 2"/>
          <p:cNvPicPr>
            <a:picLocks noChangeAspect="1"/>
          </p:cNvPicPr>
          <p:nvPr/>
        </p:nvPicPr>
        <p:blipFill>
          <a:blip r:embed="rId3"/>
          <a:stretch>
            <a:fillRect/>
          </a:stretch>
        </p:blipFill>
        <p:spPr>
          <a:xfrm>
            <a:off x="304800" y="1371600"/>
            <a:ext cx="5830801" cy="3795667"/>
          </a:xfrm>
          <a:prstGeom prst="rect">
            <a:avLst/>
          </a:prstGeom>
        </p:spPr>
      </p:pic>
      <p:sp>
        <p:nvSpPr>
          <p:cNvPr id="6" name="Rectangle 5"/>
          <p:cNvSpPr/>
          <p:nvPr/>
        </p:nvSpPr>
        <p:spPr>
          <a:xfrm>
            <a:off x="5638800" y="1981200"/>
            <a:ext cx="3276600" cy="923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 typeface="Arial" panose="020B0604020202020204" pitchFamily="34" charset="0"/>
              <a:buChar char="•"/>
            </a:pPr>
            <a:r>
              <a:rPr lang="en-US" b="1">
                <a:latin typeface="ArialMT"/>
              </a:rPr>
              <a:t>Data –&gt; Information</a:t>
            </a:r>
          </a:p>
          <a:p>
            <a:pPr marL="285750" indent="-285750">
              <a:buFont typeface="Arial" panose="020B0604020202020204" pitchFamily="34" charset="0"/>
              <a:buChar char="•"/>
            </a:pPr>
            <a:r>
              <a:rPr lang="en-US" b="1">
                <a:latin typeface="ArialMT"/>
              </a:rPr>
              <a:t>Definitive cases</a:t>
            </a:r>
          </a:p>
          <a:p>
            <a:pPr marL="285750" indent="-285750">
              <a:buFont typeface="Arial" panose="020B0604020202020204" pitchFamily="34" charset="0"/>
              <a:buChar char="•"/>
            </a:pPr>
            <a:r>
              <a:rPr lang="en-US" b="1" err="1">
                <a:latin typeface="ArialMT"/>
              </a:rPr>
              <a:t>Eg</a:t>
            </a:r>
            <a:r>
              <a:rPr lang="en-US" b="1">
                <a:latin typeface="ArialMT"/>
              </a:rPr>
              <a:t>: Matrix multiplication</a:t>
            </a:r>
            <a:endParaRPr lang="en-US" b="1"/>
          </a:p>
        </p:txBody>
      </p:sp>
      <p:sp>
        <p:nvSpPr>
          <p:cNvPr id="8" name="Rectangle 7"/>
          <p:cNvSpPr/>
          <p:nvPr/>
        </p:nvSpPr>
        <p:spPr>
          <a:xfrm>
            <a:off x="5791200" y="4047530"/>
            <a:ext cx="3200400" cy="923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 typeface="Arial" panose="020B0604020202020204" pitchFamily="34" charset="0"/>
              <a:buChar char="•"/>
            </a:pPr>
            <a:r>
              <a:rPr lang="en-US" b="1">
                <a:latin typeface="ArialMT"/>
              </a:rPr>
              <a:t>Data –&gt; Knowledge</a:t>
            </a:r>
          </a:p>
          <a:p>
            <a:pPr marL="285750" indent="-285750">
              <a:buFont typeface="Arial" panose="020B0604020202020204" pitchFamily="34" charset="0"/>
              <a:buChar char="•"/>
            </a:pPr>
            <a:r>
              <a:rPr lang="en-US" b="1">
                <a:latin typeface="ArialMT"/>
              </a:rPr>
              <a:t>Deals with Uncertainty</a:t>
            </a:r>
          </a:p>
          <a:p>
            <a:pPr marL="285750" indent="-285750">
              <a:buFont typeface="Arial" panose="020B0604020202020204" pitchFamily="34" charset="0"/>
              <a:buChar char="•"/>
            </a:pPr>
            <a:r>
              <a:rPr lang="en-US" b="1" err="1">
                <a:latin typeface="ArialMT"/>
              </a:rPr>
              <a:t>Eg</a:t>
            </a:r>
            <a:r>
              <a:rPr lang="en-US" b="1">
                <a:latin typeface="ArialMT"/>
              </a:rPr>
              <a:t>: Next word prediction</a:t>
            </a:r>
            <a:endParaRPr lang="en-US" b="1"/>
          </a:p>
        </p:txBody>
      </p:sp>
    </p:spTree>
    <p:extLst>
      <p:ext uri="{BB962C8B-B14F-4D97-AF65-F5344CB8AC3E}">
        <p14:creationId xmlns:p14="http://schemas.microsoft.com/office/powerpoint/2010/main" val="1847003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3"/>
          <p:cNvSpPr txBox="1">
            <a:spLocks noGrp="1"/>
          </p:cNvSpPr>
          <p:nvPr>
            <p:ph type="title"/>
          </p:nvPr>
        </p:nvSpPr>
        <p:spPr>
          <a:xfrm>
            <a:off x="533400" y="457200"/>
            <a:ext cx="5915025"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a:solidFill>
                  <a:srgbClr val="C00000"/>
                </a:solidFill>
                <a:effectLst>
                  <a:outerShdw blurRad="38100" dist="38100" dir="2700000" algn="tl">
                    <a:srgbClr val="000000">
                      <a:alpha val="43137"/>
                    </a:srgbClr>
                  </a:outerShdw>
                </a:effectLst>
              </a:rPr>
              <a:t>Machine</a:t>
            </a:r>
            <a:r>
              <a:rPr lang="en-IN"/>
              <a:t>  </a:t>
            </a:r>
            <a:endParaRPr/>
          </a:p>
        </p:txBody>
      </p:sp>
      <p:graphicFrame>
        <p:nvGraphicFramePr>
          <p:cNvPr id="204" name="Google Shape;204;p13"/>
          <p:cNvGraphicFramePr/>
          <p:nvPr>
            <p:extLst>
              <p:ext uri="{D42A27DB-BD31-4B8C-83A1-F6EECF244321}">
                <p14:modId xmlns:p14="http://schemas.microsoft.com/office/powerpoint/2010/main" val="1458765006"/>
              </p:ext>
            </p:extLst>
          </p:nvPr>
        </p:nvGraphicFramePr>
        <p:xfrm>
          <a:off x="990600" y="1752600"/>
          <a:ext cx="5682357" cy="2808055"/>
        </p:xfrm>
        <a:graphic>
          <a:graphicData uri="http://schemas.openxmlformats.org/drawingml/2006/table">
            <a:tbl>
              <a:tblPr>
                <a:noFill/>
              </a:tblPr>
              <a:tblGrid>
                <a:gridCol w="2843957">
                  <a:extLst>
                    <a:ext uri="{9D8B030D-6E8A-4147-A177-3AD203B41FA5}">
                      <a16:colId xmlns:a16="http://schemas.microsoft.com/office/drawing/2014/main" val="20000"/>
                    </a:ext>
                  </a:extLst>
                </a:gridCol>
                <a:gridCol w="2838400">
                  <a:extLst>
                    <a:ext uri="{9D8B030D-6E8A-4147-A177-3AD203B41FA5}">
                      <a16:colId xmlns:a16="http://schemas.microsoft.com/office/drawing/2014/main" val="20001"/>
                    </a:ext>
                  </a:extLst>
                </a:gridCol>
              </a:tblGrid>
              <a:tr h="561611">
                <a:tc>
                  <a:txBody>
                    <a:bodyPr/>
                    <a:lstStyle/>
                    <a:p>
                      <a:pPr marL="0" marR="0" lvl="0" indent="0" algn="ctr" rtl="0">
                        <a:spcBef>
                          <a:spcPts val="0"/>
                        </a:spcBef>
                        <a:spcAft>
                          <a:spcPts val="0"/>
                        </a:spcAft>
                        <a:buNone/>
                      </a:pPr>
                      <a:r>
                        <a:rPr lang="en-IN" sz="2000" b="1" u="none" strike="noStrike" cap="none">
                          <a:solidFill>
                            <a:srgbClr val="1E8449"/>
                          </a:solidFill>
                          <a:latin typeface="Calibri" panose="020F0502020204030204" pitchFamily="34" charset="0"/>
                          <a:ea typeface="Ubuntu"/>
                          <a:cs typeface="Calibri" panose="020F0502020204030204" pitchFamily="34" charset="0"/>
                          <a:sym typeface="Ubuntu"/>
                        </a:rPr>
                        <a:t>Machine can</a:t>
                      </a:r>
                      <a:endParaRPr sz="2000">
                        <a:latin typeface="Calibri" panose="020F0502020204030204" pitchFamily="34" charset="0"/>
                        <a:cs typeface="Calibri" panose="020F0502020204030204" pitchFamily="34" charset="0"/>
                      </a:endParaRPr>
                    </a:p>
                  </a:txBody>
                  <a:tcPr marL="68588" marR="68588" marT="34294" marB="1714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1">
                          <a:solidFill>
                            <a:srgbClr val="2874A6"/>
                          </a:solidFill>
                          <a:latin typeface="Calibri" panose="020F0502020204030204" pitchFamily="34" charset="0"/>
                          <a:ea typeface="Ubuntu"/>
                          <a:cs typeface="Calibri" panose="020F0502020204030204" pitchFamily="34" charset="0"/>
                          <a:sym typeface="Ubuntu"/>
                        </a:rPr>
                        <a:t>Machine cannot</a:t>
                      </a:r>
                      <a:endParaRPr sz="2000">
                        <a:latin typeface="Calibri" panose="020F0502020204030204" pitchFamily="34" charset="0"/>
                        <a:cs typeface="Calibri" panose="020F0502020204030204" pitchFamily="34" charset="0"/>
                      </a:endParaRPr>
                    </a:p>
                  </a:txBody>
                  <a:tcPr marL="68588" marR="68588" marT="34294" marB="1714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61611">
                <a:tc>
                  <a:txBody>
                    <a:bodyPr/>
                    <a:lstStyle/>
                    <a:p>
                      <a:pPr marL="0" marR="0" lvl="0" indent="0" algn="ctr" rtl="0">
                        <a:spcBef>
                          <a:spcPts val="0"/>
                        </a:spcBef>
                        <a:spcAft>
                          <a:spcPts val="0"/>
                        </a:spcAft>
                        <a:buNone/>
                      </a:pPr>
                      <a:r>
                        <a:rPr lang="en-IN" sz="2000" b="0">
                          <a:latin typeface="Calibri" panose="020F0502020204030204" pitchFamily="34" charset="0"/>
                          <a:cs typeface="Calibri" panose="020F0502020204030204" pitchFamily="34" charset="0"/>
                        </a:rPr>
                        <a:t>Forecast</a:t>
                      </a:r>
                      <a:endParaRPr sz="200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0">
                          <a:latin typeface="Calibri" panose="020F0502020204030204" pitchFamily="34" charset="0"/>
                          <a:cs typeface="Calibri" panose="020F0502020204030204" pitchFamily="34" charset="0"/>
                        </a:rPr>
                        <a:t>Create something new</a:t>
                      </a:r>
                      <a:endParaRPr sz="200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61611">
                <a:tc>
                  <a:txBody>
                    <a:bodyPr/>
                    <a:lstStyle/>
                    <a:p>
                      <a:pPr marL="0" marR="0" lvl="0" indent="0" algn="ctr" rtl="0">
                        <a:spcBef>
                          <a:spcPts val="0"/>
                        </a:spcBef>
                        <a:spcAft>
                          <a:spcPts val="0"/>
                        </a:spcAft>
                        <a:buNone/>
                      </a:pPr>
                      <a:r>
                        <a:rPr lang="en-IN" sz="2000" b="0">
                          <a:latin typeface="Calibri" panose="020F0502020204030204" pitchFamily="34" charset="0"/>
                          <a:cs typeface="Calibri" panose="020F0502020204030204" pitchFamily="34" charset="0"/>
                        </a:rPr>
                        <a:t>Memorize</a:t>
                      </a:r>
                      <a:endParaRPr sz="200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0">
                          <a:latin typeface="Calibri" panose="020F0502020204030204" pitchFamily="34" charset="0"/>
                          <a:cs typeface="Calibri" panose="020F0502020204030204" pitchFamily="34" charset="0"/>
                        </a:rPr>
                        <a:t>Get smart really fast</a:t>
                      </a:r>
                      <a:endParaRPr sz="200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61611">
                <a:tc>
                  <a:txBody>
                    <a:bodyPr/>
                    <a:lstStyle/>
                    <a:p>
                      <a:pPr marL="0" marR="0" lvl="0" indent="0" algn="ctr" rtl="0">
                        <a:spcBef>
                          <a:spcPts val="0"/>
                        </a:spcBef>
                        <a:spcAft>
                          <a:spcPts val="0"/>
                        </a:spcAft>
                        <a:buNone/>
                      </a:pPr>
                      <a:r>
                        <a:rPr lang="en-IN" sz="2000" b="0">
                          <a:latin typeface="Calibri" panose="020F0502020204030204" pitchFamily="34" charset="0"/>
                          <a:cs typeface="Calibri" panose="020F0502020204030204" pitchFamily="34" charset="0"/>
                        </a:rPr>
                        <a:t>Reproduce</a:t>
                      </a:r>
                      <a:endParaRPr sz="200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0">
                          <a:latin typeface="Calibri" panose="020F0502020204030204" pitchFamily="34" charset="0"/>
                          <a:cs typeface="Calibri" panose="020F0502020204030204" pitchFamily="34" charset="0"/>
                        </a:rPr>
                        <a:t>Go beyond their task</a:t>
                      </a:r>
                      <a:endParaRPr sz="200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61611">
                <a:tc>
                  <a:txBody>
                    <a:bodyPr/>
                    <a:lstStyle/>
                    <a:p>
                      <a:pPr marL="0" marR="0" lvl="0" indent="0" algn="ctr" rtl="0">
                        <a:spcBef>
                          <a:spcPts val="0"/>
                        </a:spcBef>
                        <a:spcAft>
                          <a:spcPts val="0"/>
                        </a:spcAft>
                        <a:buNone/>
                      </a:pPr>
                      <a:r>
                        <a:rPr lang="en-IN" sz="2000" b="0">
                          <a:latin typeface="Calibri" panose="020F0502020204030204" pitchFamily="34" charset="0"/>
                          <a:cs typeface="Calibri" panose="020F0502020204030204" pitchFamily="34" charset="0"/>
                        </a:rPr>
                        <a:t>Choose best item</a:t>
                      </a:r>
                      <a:endParaRPr sz="200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2000" b="0">
                          <a:latin typeface="Calibri" panose="020F0502020204030204" pitchFamily="34" charset="0"/>
                          <a:cs typeface="Calibri" panose="020F0502020204030204" pitchFamily="34" charset="0"/>
                        </a:rPr>
                        <a:t>Kill all humans</a:t>
                      </a:r>
                      <a:endParaRPr sz="2000">
                        <a:latin typeface="Calibri" panose="020F0502020204030204" pitchFamily="34" charset="0"/>
                        <a:cs typeface="Calibri" panose="020F0502020204030204" pitchFamily="34" charset="0"/>
                      </a:endParaRPr>
                    </a:p>
                  </a:txBody>
                  <a:tcPr marL="68588" marR="285750" marT="34294" marB="1714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41848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common in all these?</a:t>
            </a:r>
          </a:p>
        </p:txBody>
      </p:sp>
      <p:pic>
        <p:nvPicPr>
          <p:cNvPr id="6" name="Picture 5"/>
          <p:cNvPicPr>
            <a:picLocks noChangeAspect="1"/>
          </p:cNvPicPr>
          <p:nvPr/>
        </p:nvPicPr>
        <p:blipFill>
          <a:blip r:embed="rId2"/>
          <a:stretch>
            <a:fillRect/>
          </a:stretch>
        </p:blipFill>
        <p:spPr>
          <a:xfrm>
            <a:off x="304800" y="1676400"/>
            <a:ext cx="8382000" cy="4876800"/>
          </a:xfrm>
          <a:prstGeom prst="rect">
            <a:avLst/>
          </a:prstGeom>
        </p:spPr>
      </p:pic>
    </p:spTree>
    <p:extLst>
      <p:ext uri="{BB962C8B-B14F-4D97-AF65-F5344CB8AC3E}">
        <p14:creationId xmlns:p14="http://schemas.microsoft.com/office/powerpoint/2010/main" val="1920435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p:nvPr>
        </p:nvSpPr>
        <p:spPr>
          <a:xfrm>
            <a:off x="457200" y="381000"/>
            <a:ext cx="7239000"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a:solidFill>
                  <a:srgbClr val="C00000"/>
                </a:solidFill>
                <a:effectLst>
                  <a:outerShdw blurRad="38100" dist="38100" dir="2700000" algn="tl">
                    <a:srgbClr val="000000">
                      <a:alpha val="43137"/>
                    </a:srgbClr>
                  </a:outerShdw>
                </a:effectLst>
              </a:rPr>
              <a:t>Components</a:t>
            </a:r>
            <a:r>
              <a:rPr lang="en-IN">
                <a:latin typeface="Georgia" panose="02040502050405020303" pitchFamily="18" charset="0"/>
              </a:rPr>
              <a:t> </a:t>
            </a:r>
            <a:r>
              <a:rPr lang="en-IN" sz="3200" b="1">
                <a:solidFill>
                  <a:srgbClr val="C00000"/>
                </a:solidFill>
                <a:effectLst>
                  <a:outerShdw blurRad="38100" dist="38100" dir="2700000" algn="tl">
                    <a:srgbClr val="000000">
                      <a:alpha val="43137"/>
                    </a:srgbClr>
                  </a:outerShdw>
                </a:effectLst>
              </a:rPr>
              <a:t>of Machine Learning</a:t>
            </a:r>
            <a:endParaRPr sz="3200" b="1">
              <a:solidFill>
                <a:srgbClr val="C00000"/>
              </a:solidFill>
              <a:effectLst>
                <a:outerShdw blurRad="38100" dist="38100" dir="2700000" algn="tl">
                  <a:srgbClr val="000000">
                    <a:alpha val="43137"/>
                  </a:srgbClr>
                </a:outerShdw>
              </a:effectLst>
            </a:endParaRPr>
          </a:p>
        </p:txBody>
      </p:sp>
      <p:pic>
        <p:nvPicPr>
          <p:cNvPr id="188" name="Google Shape;188;p11"/>
          <p:cNvPicPr preferRelativeResize="0"/>
          <p:nvPr/>
        </p:nvPicPr>
        <p:blipFill rotWithShape="1">
          <a:blip r:embed="rId3">
            <a:alphaModFix/>
          </a:blip>
          <a:srcRect/>
          <a:stretch/>
        </p:blipFill>
        <p:spPr>
          <a:xfrm>
            <a:off x="838200" y="1905000"/>
            <a:ext cx="7285383" cy="3294366"/>
          </a:xfrm>
          <a:prstGeom prst="rect">
            <a:avLst/>
          </a:prstGeom>
          <a:noFill/>
          <a:ln>
            <a:noFill/>
          </a:ln>
        </p:spPr>
      </p:pic>
    </p:spTree>
    <p:extLst>
      <p:ext uri="{BB962C8B-B14F-4D97-AF65-F5344CB8AC3E}">
        <p14:creationId xmlns:p14="http://schemas.microsoft.com/office/powerpoint/2010/main" val="1320568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AI and ML</a:t>
            </a:r>
          </a:p>
        </p:txBody>
      </p:sp>
      <p:sp>
        <p:nvSpPr>
          <p:cNvPr id="4" name="Content Placeholder 3"/>
          <p:cNvSpPr>
            <a:spLocks noGrp="1"/>
          </p:cNvSpPr>
          <p:nvPr>
            <p:ph sz="quarter" idx="1"/>
          </p:nvPr>
        </p:nvSpPr>
        <p:spPr>
          <a:xfrm>
            <a:off x="381000" y="1298448"/>
            <a:ext cx="8001000" cy="4873752"/>
          </a:xfrm>
        </p:spPr>
        <p:txBody>
          <a:bodyPr/>
          <a:lstStyle/>
          <a:p>
            <a:r>
              <a:rPr lang="en-US" sz="2000" b="1">
                <a:latin typeface="Calibri" panose="020F0502020204030204" pitchFamily="34" charset="0"/>
                <a:cs typeface="Calibri" panose="020F0502020204030204" pitchFamily="34" charset="0"/>
              </a:rPr>
              <a:t>AI </a:t>
            </a:r>
            <a:r>
              <a:rPr lang="en-US" sz="2000">
                <a:latin typeface="Calibri" panose="020F0502020204030204" pitchFamily="34" charset="0"/>
                <a:cs typeface="Calibri" panose="020F0502020204030204" pitchFamily="34" charset="0"/>
              </a:rPr>
              <a:t>is the study of how to train the computers so that computers can do things which at present human</a:t>
            </a:r>
          </a:p>
          <a:p>
            <a:pPr marL="0" indent="0">
              <a:buNone/>
            </a:pPr>
            <a:r>
              <a:rPr lang="en-US" sz="2000">
                <a:latin typeface="Calibri" panose="020F0502020204030204" pitchFamily="34" charset="0"/>
                <a:cs typeface="Calibri" panose="020F0502020204030204" pitchFamily="34" charset="0"/>
              </a:rPr>
              <a:t>   can do better</a:t>
            </a:r>
          </a:p>
          <a:p>
            <a:pPr marL="0" indent="0">
              <a:buNone/>
            </a:pPr>
            <a:endParaRPr lang="en-US" sz="2000">
              <a:latin typeface="Calibri" panose="020F0502020204030204" pitchFamily="34" charset="0"/>
              <a:cs typeface="Calibri" panose="020F0502020204030204" pitchFamily="34" charset="0"/>
            </a:endParaRPr>
          </a:p>
          <a:p>
            <a:r>
              <a:rPr lang="en-US" sz="2000" b="1">
                <a:latin typeface="Calibri" panose="020F0502020204030204" pitchFamily="34" charset="0"/>
                <a:cs typeface="Calibri" panose="020F0502020204030204" pitchFamily="34" charset="0"/>
              </a:rPr>
              <a:t>ML </a:t>
            </a:r>
            <a:r>
              <a:rPr lang="en-US" sz="2000">
                <a:latin typeface="Calibri" panose="020F0502020204030204" pitchFamily="34" charset="0"/>
                <a:cs typeface="Calibri" panose="020F0502020204030204" pitchFamily="34" charset="0"/>
              </a:rPr>
              <a:t>is an application of AI that provide system the ability to automatically learn and improve from experience.</a:t>
            </a:r>
          </a:p>
          <a:p>
            <a:pPr marL="0" indent="0">
              <a:buNone/>
            </a:pPr>
            <a:endParaRPr lang="en-US" sz="2000">
              <a:latin typeface="Calibri" panose="020F0502020204030204" pitchFamily="34" charset="0"/>
              <a:cs typeface="Calibri" panose="020F0502020204030204" pitchFamily="34" charset="0"/>
            </a:endParaRPr>
          </a:p>
          <a:p>
            <a:pPr marL="0" indent="0">
              <a:buNone/>
            </a:pPr>
            <a:endParaRPr lang="en-US" sz="2000">
              <a:latin typeface="Calibri" panose="020F0502020204030204" pitchFamily="34" charset="0"/>
              <a:cs typeface="Calibri" panose="020F0502020204030204" pitchFamily="34" charset="0"/>
            </a:endParaRPr>
          </a:p>
        </p:txBody>
      </p:sp>
      <p:pic>
        <p:nvPicPr>
          <p:cNvPr id="6146" name="Picture 2" descr="The difference between Artificial Intelligence, Machine Learning and Deep  Learning – Data Catch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81401"/>
            <a:ext cx="3315496" cy="2974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819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12"/>
          <p:cNvPicPr preferRelativeResize="0"/>
          <p:nvPr/>
        </p:nvPicPr>
        <p:blipFill rotWithShape="1">
          <a:blip r:embed="rId3">
            <a:alphaModFix/>
          </a:blip>
          <a:srcRect/>
          <a:stretch/>
        </p:blipFill>
        <p:spPr>
          <a:xfrm>
            <a:off x="225509" y="1535881"/>
            <a:ext cx="5064037" cy="2127408"/>
          </a:xfrm>
          <a:prstGeom prst="rect">
            <a:avLst/>
          </a:prstGeom>
          <a:noFill/>
          <a:ln>
            <a:noFill/>
          </a:ln>
        </p:spPr>
      </p:pic>
      <p:sp>
        <p:nvSpPr>
          <p:cNvPr id="194" name="Google Shape;194;p12"/>
          <p:cNvSpPr txBox="1">
            <a:spLocks noGrp="1"/>
          </p:cNvSpPr>
          <p:nvPr>
            <p:ph type="title"/>
          </p:nvPr>
        </p:nvSpPr>
        <p:spPr>
          <a:xfrm>
            <a:off x="225509" y="117308"/>
            <a:ext cx="6962982"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a:solidFill>
                  <a:srgbClr val="C00000"/>
                </a:solidFill>
                <a:effectLst>
                  <a:outerShdw blurRad="38100" dist="38100" dir="2700000" algn="tl">
                    <a:srgbClr val="000000">
                      <a:alpha val="43137"/>
                    </a:srgbClr>
                  </a:outerShdw>
                </a:effectLst>
              </a:rPr>
              <a:t>Learning</a:t>
            </a:r>
            <a:r>
              <a:rPr lang="en-IN">
                <a:latin typeface="Georgia" panose="02040502050405020303" pitchFamily="18" charset="0"/>
              </a:rPr>
              <a:t> </a:t>
            </a:r>
            <a:r>
              <a:rPr lang="en-IN" sz="3200" b="1">
                <a:solidFill>
                  <a:srgbClr val="C00000"/>
                </a:solidFill>
                <a:effectLst>
                  <a:outerShdw blurRad="38100" dist="38100" dir="2700000" algn="tl">
                    <a:srgbClr val="000000">
                      <a:alpha val="43137"/>
                    </a:srgbClr>
                  </a:outerShdw>
                </a:effectLst>
              </a:rPr>
              <a:t>vs Intelligence</a:t>
            </a:r>
            <a:endParaRPr sz="3200" b="1">
              <a:solidFill>
                <a:srgbClr val="C00000"/>
              </a:solidFill>
              <a:effectLst>
                <a:outerShdw blurRad="38100" dist="38100" dir="2700000" algn="tl">
                  <a:srgbClr val="000000">
                    <a:alpha val="43137"/>
                  </a:srgbClr>
                </a:outerShdw>
              </a:effectLst>
            </a:endParaRPr>
          </a:p>
        </p:txBody>
      </p:sp>
      <p:graphicFrame>
        <p:nvGraphicFramePr>
          <p:cNvPr id="196" name="Google Shape;196;p12"/>
          <p:cNvGraphicFramePr/>
          <p:nvPr>
            <p:extLst>
              <p:ext uri="{D42A27DB-BD31-4B8C-83A1-F6EECF244321}">
                <p14:modId xmlns:p14="http://schemas.microsoft.com/office/powerpoint/2010/main" val="2397916882"/>
              </p:ext>
            </p:extLst>
          </p:nvPr>
        </p:nvGraphicFramePr>
        <p:xfrm>
          <a:off x="5410200" y="2812615"/>
          <a:ext cx="3276601" cy="2645400"/>
        </p:xfrm>
        <a:graphic>
          <a:graphicData uri="http://schemas.openxmlformats.org/drawingml/2006/table">
            <a:tbl>
              <a:tblPr>
                <a:noFill/>
              </a:tblPr>
              <a:tblGrid>
                <a:gridCol w="1090202">
                  <a:extLst>
                    <a:ext uri="{9D8B030D-6E8A-4147-A177-3AD203B41FA5}">
                      <a16:colId xmlns:a16="http://schemas.microsoft.com/office/drawing/2014/main" val="20000"/>
                    </a:ext>
                  </a:extLst>
                </a:gridCol>
                <a:gridCol w="2186399">
                  <a:extLst>
                    <a:ext uri="{9D8B030D-6E8A-4147-A177-3AD203B41FA5}">
                      <a16:colId xmlns:a16="http://schemas.microsoft.com/office/drawing/2014/main" val="20001"/>
                    </a:ext>
                  </a:extLst>
                </a:gridCol>
              </a:tblGrid>
              <a:tr h="642630">
                <a:tc>
                  <a:txBody>
                    <a:bodyPr/>
                    <a:lstStyle/>
                    <a:p>
                      <a:pPr marL="0" marR="0" lvl="0" indent="0" algn="l" rtl="0">
                        <a:spcBef>
                          <a:spcPts val="0"/>
                        </a:spcBef>
                        <a:spcAft>
                          <a:spcPts val="0"/>
                        </a:spcAft>
                        <a:buNone/>
                      </a:pPr>
                      <a:r>
                        <a:rPr lang="en-IN" sz="1400" b="1" i="0" u="none" strike="noStrike" cap="none">
                          <a:solidFill>
                            <a:schemeClr val="dk1"/>
                          </a:solidFill>
                          <a:latin typeface="Calibri" panose="020F0502020204030204" pitchFamily="34" charset="0"/>
                          <a:ea typeface="Calibri"/>
                          <a:cs typeface="Calibri" panose="020F0502020204030204" pitchFamily="34" charset="0"/>
                          <a:sym typeface="Calibri"/>
                        </a:rPr>
                        <a:t>Artificial intelligence</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chemeClr val="dk1"/>
                          </a:solidFill>
                          <a:latin typeface="Calibri" panose="020F0502020204030204" pitchFamily="34" charset="0"/>
                          <a:ea typeface="Calibri"/>
                          <a:cs typeface="Calibri" panose="020F0502020204030204" pitchFamily="34" charset="0"/>
                          <a:sym typeface="Calibri"/>
                        </a:rPr>
                        <a:t>The name of a whole knowledge field, similar to biology or chemistry.</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6560">
                <a:tc>
                  <a:txBody>
                    <a:bodyPr/>
                    <a:lstStyle/>
                    <a:p>
                      <a:pPr marL="0" marR="0" lvl="0" indent="0" algn="l" rtl="0">
                        <a:spcBef>
                          <a:spcPts val="0"/>
                        </a:spcBef>
                        <a:spcAft>
                          <a:spcPts val="0"/>
                        </a:spcAft>
                        <a:buNone/>
                      </a:pPr>
                      <a:r>
                        <a:rPr lang="en-IN" sz="1400" b="1" i="0" u="none" strike="noStrike" cap="none">
                          <a:solidFill>
                            <a:schemeClr val="dk1"/>
                          </a:solidFill>
                          <a:latin typeface="Calibri" panose="020F0502020204030204" pitchFamily="34" charset="0"/>
                          <a:ea typeface="Calibri"/>
                          <a:cs typeface="Calibri" panose="020F0502020204030204" pitchFamily="34" charset="0"/>
                          <a:sym typeface="Calibri"/>
                        </a:rPr>
                        <a:t>Machine Learning</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chemeClr val="dk1"/>
                          </a:solidFill>
                          <a:latin typeface="Calibri" panose="020F0502020204030204" pitchFamily="34" charset="0"/>
                          <a:ea typeface="Calibri"/>
                          <a:cs typeface="Calibri" panose="020F0502020204030204" pitchFamily="34" charset="0"/>
                          <a:sym typeface="Calibri"/>
                        </a:rPr>
                        <a:t>A part of artificial intelligence</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6560">
                <a:tc>
                  <a:txBody>
                    <a:bodyPr/>
                    <a:lstStyle/>
                    <a:p>
                      <a:pPr marL="0" marR="0" lvl="0" indent="0" algn="l" rtl="0">
                        <a:spcBef>
                          <a:spcPts val="0"/>
                        </a:spcBef>
                        <a:spcAft>
                          <a:spcPts val="0"/>
                        </a:spcAft>
                        <a:buNone/>
                      </a:pPr>
                      <a:r>
                        <a:rPr lang="en-IN" sz="1400" b="1" i="0" u="none" strike="noStrike" cap="none">
                          <a:solidFill>
                            <a:schemeClr val="dk1"/>
                          </a:solidFill>
                          <a:latin typeface="Calibri" panose="020F0502020204030204" pitchFamily="34" charset="0"/>
                          <a:ea typeface="Calibri"/>
                          <a:cs typeface="Calibri" panose="020F0502020204030204" pitchFamily="34" charset="0"/>
                          <a:sym typeface="Calibri"/>
                        </a:rPr>
                        <a:t>Neural Networks</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chemeClr val="dk1"/>
                          </a:solidFill>
                          <a:latin typeface="Calibri" panose="020F0502020204030204" pitchFamily="34" charset="0"/>
                          <a:ea typeface="Calibri"/>
                          <a:cs typeface="Calibri" panose="020F0502020204030204" pitchFamily="34" charset="0"/>
                          <a:sym typeface="Calibri"/>
                        </a:rPr>
                        <a:t>Are one of machine learning types</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68420">
                <a:tc>
                  <a:txBody>
                    <a:bodyPr/>
                    <a:lstStyle/>
                    <a:p>
                      <a:pPr marL="0" marR="0" lvl="0" indent="0" algn="l" rtl="0">
                        <a:spcBef>
                          <a:spcPts val="0"/>
                        </a:spcBef>
                        <a:spcAft>
                          <a:spcPts val="0"/>
                        </a:spcAft>
                        <a:buNone/>
                      </a:pPr>
                      <a:r>
                        <a:rPr lang="en-IN" sz="1400" b="1" i="0" u="none" strike="noStrike" cap="none">
                          <a:solidFill>
                            <a:schemeClr val="dk1"/>
                          </a:solidFill>
                          <a:latin typeface="Calibri" panose="020F0502020204030204" pitchFamily="34" charset="0"/>
                          <a:ea typeface="Calibri"/>
                          <a:cs typeface="Calibri" panose="020F0502020204030204" pitchFamily="34" charset="0"/>
                          <a:sym typeface="Calibri"/>
                        </a:rPr>
                        <a:t>Deep Learning</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chemeClr val="dk1"/>
                          </a:solidFill>
                          <a:latin typeface="Calibri" panose="020F0502020204030204" pitchFamily="34" charset="0"/>
                          <a:ea typeface="Calibri"/>
                          <a:cs typeface="Calibri" panose="020F0502020204030204" pitchFamily="34" charset="0"/>
                          <a:sym typeface="Calibri"/>
                        </a:rPr>
                        <a:t>A modern method of building, training, and using neural networks</a:t>
                      </a:r>
                      <a:endParaRPr sz="1400" u="none" strike="noStrike" cap="none">
                        <a:latin typeface="Calibri" panose="020F0502020204030204" pitchFamily="34" charset="0"/>
                        <a:ea typeface="Calibri"/>
                        <a:cs typeface="Calibri" panose="020F0502020204030204" pitchFamily="34" charset="0"/>
                        <a:sym typeface="Calibri"/>
                      </a:endParaRPr>
                    </a:p>
                  </a:txBody>
                  <a:tcPr marL="42656" marR="177731" marT="21319" marB="10663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97" name="Google Shape;197;p12"/>
          <p:cNvPicPr preferRelativeResize="0"/>
          <p:nvPr/>
        </p:nvPicPr>
        <p:blipFill rotWithShape="1">
          <a:blip r:embed="rId4">
            <a:alphaModFix/>
          </a:blip>
          <a:srcRect/>
          <a:stretch/>
        </p:blipFill>
        <p:spPr>
          <a:xfrm>
            <a:off x="5908980" y="1323564"/>
            <a:ext cx="1934580" cy="1225873"/>
          </a:xfrm>
          <a:prstGeom prst="rect">
            <a:avLst/>
          </a:prstGeom>
          <a:noFill/>
          <a:ln>
            <a:noFill/>
          </a:ln>
        </p:spPr>
      </p:pic>
      <p:sp>
        <p:nvSpPr>
          <p:cNvPr id="198" name="Google Shape;198;p12"/>
          <p:cNvSpPr/>
          <p:nvPr/>
        </p:nvSpPr>
        <p:spPr>
          <a:xfrm>
            <a:off x="393788" y="4144840"/>
            <a:ext cx="4946473" cy="684773"/>
          </a:xfrm>
          <a:prstGeom prst="rect">
            <a:avLst/>
          </a:prstGeom>
          <a:solidFill>
            <a:srgbClr val="FFFF00"/>
          </a:solidFill>
          <a:ln>
            <a:noFill/>
          </a:ln>
        </p:spPr>
        <p:txBody>
          <a:bodyPr spcFirstLastPara="1" wrap="square" lIns="68569" tIns="34275" rIns="68569" bIns="34275" anchor="t" anchorCtr="0">
            <a:spAutoFit/>
          </a:bodyPr>
          <a:lstStyle/>
          <a:p>
            <a:r>
              <a:rPr lang="en-IN" sz="2000">
                <a:solidFill>
                  <a:schemeClr val="dk1"/>
                </a:solidFill>
                <a:latin typeface="Calibri" panose="020F0502020204030204" pitchFamily="34" charset="0"/>
                <a:ea typeface="Helvetica Neue"/>
                <a:cs typeface="Calibri" panose="020F0502020204030204" pitchFamily="34" charset="0"/>
                <a:sym typeface="Helvetica Neue"/>
              </a:rPr>
              <a:t>"will neural nets replace machine learning" sounds like "will the wheels replace cars".</a:t>
            </a:r>
            <a:endParaRPr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7403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6"/>
          <p:cNvSpPr txBox="1">
            <a:spLocks noGrp="1"/>
          </p:cNvSpPr>
          <p:nvPr>
            <p:ph type="title"/>
          </p:nvPr>
        </p:nvSpPr>
        <p:spPr>
          <a:xfrm>
            <a:off x="609600" y="152400"/>
            <a:ext cx="7464287"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a:solidFill>
                  <a:srgbClr val="C00000"/>
                </a:solidFill>
                <a:effectLst>
                  <a:outerShdw blurRad="38100" dist="38100" dir="2700000" algn="tl">
                    <a:srgbClr val="000000">
                      <a:alpha val="43137"/>
                    </a:srgbClr>
                  </a:outerShdw>
                </a:effectLst>
              </a:rPr>
              <a:t>Main directions in machine learning</a:t>
            </a:r>
            <a:endParaRPr sz="3200" b="1">
              <a:solidFill>
                <a:srgbClr val="C00000"/>
              </a:solidFill>
              <a:effectLst>
                <a:outerShdw blurRad="38100" dist="38100" dir="2700000" algn="tl">
                  <a:srgbClr val="000000">
                    <a:alpha val="43137"/>
                  </a:srgbClr>
                </a:outerShdw>
              </a:effectLst>
            </a:endParaRPr>
          </a:p>
        </p:txBody>
      </p:sp>
      <p:pic>
        <p:nvPicPr>
          <p:cNvPr id="225" name="Google Shape;225;p16"/>
          <p:cNvPicPr preferRelativeResize="0"/>
          <p:nvPr/>
        </p:nvPicPr>
        <p:blipFill rotWithShape="1">
          <a:blip r:embed="rId3">
            <a:alphaModFix/>
          </a:blip>
          <a:srcRect/>
          <a:stretch/>
        </p:blipFill>
        <p:spPr>
          <a:xfrm>
            <a:off x="1143000" y="1600200"/>
            <a:ext cx="6705600" cy="3886200"/>
          </a:xfrm>
          <a:prstGeom prst="rect">
            <a:avLst/>
          </a:prstGeom>
          <a:noFill/>
          <a:ln>
            <a:noFill/>
          </a:ln>
        </p:spPr>
      </p:pic>
    </p:spTree>
    <p:extLst>
      <p:ext uri="{BB962C8B-B14F-4D97-AF65-F5344CB8AC3E}">
        <p14:creationId xmlns:p14="http://schemas.microsoft.com/office/powerpoint/2010/main" val="214811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7"/>
          <p:cNvSpPr txBox="1">
            <a:spLocks noGrp="1"/>
          </p:cNvSpPr>
          <p:nvPr>
            <p:ph type="title"/>
          </p:nvPr>
        </p:nvSpPr>
        <p:spPr>
          <a:xfrm>
            <a:off x="609600" y="304800"/>
            <a:ext cx="6813895" cy="994172"/>
          </a:xfrm>
          <a:prstGeom prst="rect">
            <a:avLst/>
          </a:prstGeom>
          <a:noFill/>
          <a:ln>
            <a:noFill/>
          </a:ln>
        </p:spPr>
        <p:txBody>
          <a:bodyPr spcFirstLastPara="1" vert="horz" wrap="square" lIns="68569" tIns="34275" rIns="68569" bIns="34275" rtlCol="0" anchor="ctr" anchorCtr="0">
            <a:normAutofit/>
          </a:bodyPr>
          <a:lstStyle/>
          <a:p>
            <a:pPr>
              <a:lnSpc>
                <a:spcPct val="90000"/>
              </a:lnSpc>
              <a:spcBef>
                <a:spcPts val="0"/>
              </a:spcBef>
              <a:buClr>
                <a:schemeClr val="dk1"/>
              </a:buClr>
              <a:buSzPts val="3300"/>
            </a:pPr>
            <a:r>
              <a:rPr lang="en-IN" sz="3200" b="1">
                <a:solidFill>
                  <a:srgbClr val="C00000"/>
                </a:solidFill>
                <a:effectLst>
                  <a:outerShdw blurRad="38100" dist="38100" dir="2700000" algn="tl">
                    <a:srgbClr val="000000">
                      <a:alpha val="43137"/>
                    </a:srgbClr>
                  </a:outerShdw>
                </a:effectLst>
              </a:rPr>
              <a:t>Classical</a:t>
            </a:r>
            <a:r>
              <a:rPr lang="en-IN">
                <a:latin typeface="Georgia" panose="02040502050405020303" pitchFamily="18" charset="0"/>
              </a:rPr>
              <a:t> </a:t>
            </a:r>
            <a:r>
              <a:rPr lang="en-IN" sz="3200" b="1">
                <a:solidFill>
                  <a:srgbClr val="C00000"/>
                </a:solidFill>
                <a:effectLst>
                  <a:outerShdw blurRad="38100" dist="38100" dir="2700000" algn="tl">
                    <a:srgbClr val="000000">
                      <a:alpha val="43137"/>
                    </a:srgbClr>
                  </a:outerShdw>
                </a:effectLst>
              </a:rPr>
              <a:t>Machine Learning</a:t>
            </a:r>
            <a:endParaRPr sz="3200" b="1">
              <a:solidFill>
                <a:srgbClr val="C00000"/>
              </a:solidFill>
              <a:effectLst>
                <a:outerShdw blurRad="38100" dist="38100" dir="2700000" algn="tl">
                  <a:srgbClr val="000000">
                    <a:alpha val="43137"/>
                  </a:srgbClr>
                </a:outerShdw>
              </a:effectLst>
            </a:endParaRPr>
          </a:p>
        </p:txBody>
      </p:sp>
      <p:pic>
        <p:nvPicPr>
          <p:cNvPr id="232" name="Google Shape;232;p17"/>
          <p:cNvPicPr preferRelativeResize="0"/>
          <p:nvPr/>
        </p:nvPicPr>
        <p:blipFill rotWithShape="1">
          <a:blip r:embed="rId3">
            <a:alphaModFix/>
          </a:blip>
          <a:srcRect/>
          <a:stretch/>
        </p:blipFill>
        <p:spPr>
          <a:xfrm>
            <a:off x="1371600" y="1524000"/>
            <a:ext cx="6051895" cy="3965973"/>
          </a:xfrm>
          <a:prstGeom prst="rect">
            <a:avLst/>
          </a:prstGeom>
          <a:noFill/>
          <a:ln>
            <a:noFill/>
          </a:ln>
        </p:spPr>
      </p:pic>
    </p:spTree>
    <p:extLst>
      <p:ext uri="{BB962C8B-B14F-4D97-AF65-F5344CB8AC3E}">
        <p14:creationId xmlns:p14="http://schemas.microsoft.com/office/powerpoint/2010/main" val="4247926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title"/>
          </p:nvPr>
        </p:nvSpPr>
        <p:spPr>
          <a:xfrm>
            <a:off x="533400" y="430979"/>
            <a:ext cx="7712766" cy="994172"/>
          </a:xfrm>
          <a:prstGeom prst="rect">
            <a:avLst/>
          </a:prstGeom>
          <a:noFill/>
          <a:ln>
            <a:noFill/>
          </a:ln>
        </p:spPr>
        <p:txBody>
          <a:bodyPr spcFirstLastPara="1" vert="horz" wrap="square" lIns="68569" tIns="34275" rIns="68569" bIns="34275" rtlCol="0" anchor="ctr" anchorCtr="0">
            <a:noAutofit/>
          </a:bodyPr>
          <a:lstStyle/>
          <a:p>
            <a:pPr>
              <a:lnSpc>
                <a:spcPct val="90000"/>
              </a:lnSpc>
              <a:buClr>
                <a:schemeClr val="dk1"/>
              </a:buClr>
              <a:buSzPts val="3600"/>
            </a:pPr>
            <a:r>
              <a:rPr lang="en-IN" sz="3200" b="1">
                <a:solidFill>
                  <a:srgbClr val="C00000"/>
                </a:solidFill>
                <a:effectLst>
                  <a:outerShdw blurRad="38100" dist="38100" dir="2700000" algn="tl">
                    <a:srgbClr val="000000">
                      <a:alpha val="43137"/>
                    </a:srgbClr>
                  </a:outerShdw>
                </a:effectLst>
              </a:rPr>
              <a:t>Keynote Address(Google I/O '18)</a:t>
            </a:r>
            <a:br>
              <a:rPr lang="en-IN" sz="3200" b="1">
                <a:solidFill>
                  <a:srgbClr val="C00000"/>
                </a:solidFill>
                <a:effectLst>
                  <a:outerShdw blurRad="38100" dist="38100" dir="2700000" algn="tl">
                    <a:srgbClr val="000000">
                      <a:alpha val="43137"/>
                    </a:srgbClr>
                  </a:outerShdw>
                </a:effectLst>
              </a:rPr>
            </a:br>
            <a:endParaRPr sz="3200" b="1">
              <a:solidFill>
                <a:srgbClr val="C00000"/>
              </a:solidFill>
              <a:effectLst>
                <a:outerShdw blurRad="38100" dist="38100" dir="2700000" algn="tl">
                  <a:srgbClr val="000000">
                    <a:alpha val="43137"/>
                  </a:srgbClr>
                </a:outerShdw>
              </a:effectLst>
            </a:endParaRPr>
          </a:p>
        </p:txBody>
      </p:sp>
      <p:sp>
        <p:nvSpPr>
          <p:cNvPr id="293" name="Google Shape;293;p24"/>
          <p:cNvSpPr txBox="1">
            <a:spLocks noGrp="1"/>
          </p:cNvSpPr>
          <p:nvPr>
            <p:ph type="body" idx="1"/>
          </p:nvPr>
        </p:nvSpPr>
        <p:spPr>
          <a:xfrm>
            <a:off x="713960" y="1775604"/>
            <a:ext cx="7851913" cy="3263504"/>
          </a:xfrm>
          <a:prstGeom prst="rect">
            <a:avLst/>
          </a:prstGeom>
          <a:noFill/>
          <a:ln>
            <a:noFill/>
          </a:ln>
        </p:spPr>
        <p:txBody>
          <a:bodyPr spcFirstLastPara="1" vert="horz" wrap="square" lIns="68569" tIns="34275" rIns="68569" bIns="34275" rtlCol="0" anchor="t" anchorCtr="0">
            <a:normAutofit/>
          </a:bodyPr>
          <a:lstStyle/>
          <a:p>
            <a:pPr>
              <a:lnSpc>
                <a:spcPct val="90000"/>
              </a:lnSpc>
              <a:spcBef>
                <a:spcPts val="0"/>
              </a:spcBef>
              <a:buClr>
                <a:schemeClr val="dk1"/>
              </a:buClr>
              <a:buSzPts val="2400"/>
              <a:buFont typeface="Arial" panose="020B0604020202020204" pitchFamily="34" charset="0"/>
              <a:buChar char="•"/>
            </a:pPr>
            <a:r>
              <a:rPr lang="en-IN">
                <a:latin typeface="Calibri" panose="020F0502020204030204" pitchFamily="34" charset="0"/>
                <a:cs typeface="Calibri" panose="020F0502020204030204" pitchFamily="34" charset="0"/>
              </a:rPr>
              <a:t>The latest product and platform innovations at Google in a Keynote led by Sundar ☺ </a:t>
            </a:r>
            <a:endParaRPr>
              <a:latin typeface="Calibri" panose="020F0502020204030204" pitchFamily="34" charset="0"/>
              <a:cs typeface="Calibri" panose="020F0502020204030204" pitchFamily="34" charset="0"/>
            </a:endParaRPr>
          </a:p>
          <a:p>
            <a:pPr marL="442913" indent="-342900">
              <a:lnSpc>
                <a:spcPct val="90000"/>
              </a:lnSpc>
              <a:spcBef>
                <a:spcPts val="563"/>
              </a:spcBef>
              <a:buClr>
                <a:schemeClr val="dk1"/>
              </a:buClr>
              <a:buSzPts val="2100"/>
              <a:buFont typeface="Arial" panose="020B0604020202020204" pitchFamily="34" charset="0"/>
              <a:buChar char="•"/>
            </a:pPr>
            <a:endParaRPr>
              <a:latin typeface="Calibri" panose="020F0502020204030204" pitchFamily="34" charset="0"/>
              <a:cs typeface="Calibri" panose="020F0502020204030204" pitchFamily="34" charset="0"/>
            </a:endParaRPr>
          </a:p>
        </p:txBody>
      </p:sp>
      <p:sp>
        <p:nvSpPr>
          <p:cNvPr id="294" name="Google Shape;294;p24"/>
          <p:cNvSpPr/>
          <p:nvPr/>
        </p:nvSpPr>
        <p:spPr>
          <a:xfrm>
            <a:off x="675860" y="2834934"/>
            <a:ext cx="7792280" cy="623217"/>
          </a:xfrm>
          <a:prstGeom prst="rect">
            <a:avLst/>
          </a:prstGeom>
          <a:solidFill>
            <a:srgbClr val="FF9999"/>
          </a:solidFill>
          <a:ln>
            <a:noFill/>
          </a:ln>
        </p:spPr>
        <p:txBody>
          <a:bodyPr spcFirstLastPara="1" wrap="square" lIns="68569" tIns="34275" rIns="68569" bIns="34275" anchor="t" anchorCtr="0">
            <a:spAutoFit/>
          </a:bodyPr>
          <a:lstStyle/>
          <a:p>
            <a:r>
              <a:rPr lang="en-IN" u="sng">
                <a:solidFill>
                  <a:schemeClr val="dk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https://www.youtube.com/watch?time_continue=1257&amp;v=ogfYd705cRs</a:t>
            </a:r>
            <a:endParaRPr>
              <a:solidFill>
                <a:schemeClr val="dk1"/>
              </a:solidFill>
              <a:latin typeface="Helvetica Neue"/>
              <a:ea typeface="Helvetica Neue"/>
              <a:cs typeface="Helvetica Neue"/>
              <a:sym typeface="Helvetica Neue"/>
            </a:endParaRPr>
          </a:p>
          <a:p>
            <a:endParaRPr>
              <a:solidFill>
                <a:schemeClr val="dk1"/>
              </a:solidFill>
              <a:latin typeface="Helvetica Neue"/>
              <a:ea typeface="Helvetica Neue"/>
              <a:cs typeface="Helvetica Neue"/>
              <a:sym typeface="Helvetica Neue"/>
            </a:endParaRPr>
          </a:p>
        </p:txBody>
      </p:sp>
      <p:sp>
        <p:nvSpPr>
          <p:cNvPr id="295" name="Google Shape;295;p24"/>
          <p:cNvSpPr/>
          <p:nvPr/>
        </p:nvSpPr>
        <p:spPr>
          <a:xfrm>
            <a:off x="690446" y="3770504"/>
            <a:ext cx="7996354" cy="1731213"/>
          </a:xfrm>
          <a:prstGeom prst="rect">
            <a:avLst/>
          </a:prstGeom>
          <a:solidFill>
            <a:srgbClr val="FFD966"/>
          </a:solidFill>
          <a:ln>
            <a:noFill/>
          </a:ln>
        </p:spPr>
        <p:txBody>
          <a:bodyPr spcFirstLastPara="1" wrap="square" lIns="68569" tIns="34275" rIns="68569" bIns="34275" anchor="t" anchorCtr="0">
            <a:spAutoFit/>
          </a:bodyPr>
          <a:lstStyle/>
          <a:p>
            <a:r>
              <a:rPr lang="en-IN">
                <a:solidFill>
                  <a:srgbClr val="FF0000"/>
                </a:solidFill>
                <a:latin typeface="Calibri" panose="020F0502020204030204" pitchFamily="34" charset="0"/>
                <a:ea typeface="Helvetica Neue"/>
                <a:cs typeface="Calibri" panose="020F0502020204030204" pitchFamily="34" charset="0"/>
                <a:sym typeface="Helvetica Neue"/>
              </a:rPr>
              <a:t>Amazon Go </a:t>
            </a:r>
            <a:r>
              <a:rPr lang="en-IN">
                <a:solidFill>
                  <a:schemeClr val="dk1"/>
                </a:solidFill>
                <a:latin typeface="Calibri" panose="020F0502020204030204" pitchFamily="34" charset="0"/>
                <a:ea typeface="Helvetica Neue"/>
                <a:cs typeface="Calibri" panose="020F0502020204030204" pitchFamily="34" charset="0"/>
                <a:sym typeface="Helvetica Neue"/>
              </a:rPr>
              <a:t>- a new kind of store featuring the world’s most advanced shopping technology</a:t>
            </a:r>
            <a:endParaRPr sz="1350">
              <a:latin typeface="Calibri" panose="020F0502020204030204" pitchFamily="34" charset="0"/>
              <a:cs typeface="Calibri" panose="020F0502020204030204" pitchFamily="34" charset="0"/>
            </a:endParaRPr>
          </a:p>
          <a:p>
            <a:endParaRPr>
              <a:solidFill>
                <a:schemeClr val="dk1"/>
              </a:solidFill>
              <a:latin typeface="Calibri" panose="020F0502020204030204" pitchFamily="34" charset="0"/>
              <a:ea typeface="Helvetica Neue"/>
              <a:cs typeface="Calibri" panose="020F0502020204030204" pitchFamily="34" charset="0"/>
              <a:sym typeface="Helvetica Neue"/>
            </a:endParaRPr>
          </a:p>
          <a:p>
            <a:r>
              <a:rPr lang="en-IN" b="1" i="1">
                <a:solidFill>
                  <a:srgbClr val="7030A0"/>
                </a:solidFill>
                <a:latin typeface="Calibri" panose="020F0502020204030204" pitchFamily="34" charset="0"/>
                <a:ea typeface="Helvetica Neue"/>
                <a:cs typeface="Calibri" panose="020F0502020204030204" pitchFamily="34" charset="0"/>
                <a:sym typeface="Helvetica Neue"/>
              </a:rPr>
              <a:t>“No lines, no checkout – just grab and go!”</a:t>
            </a:r>
            <a:endParaRPr sz="1350">
              <a:latin typeface="Calibri" panose="020F0502020204030204" pitchFamily="34" charset="0"/>
              <a:cs typeface="Calibri" panose="020F0502020204030204" pitchFamily="34" charset="0"/>
            </a:endParaRPr>
          </a:p>
          <a:p>
            <a:endParaRPr>
              <a:solidFill>
                <a:schemeClr val="dk1"/>
              </a:solidFill>
              <a:latin typeface="Calibri" panose="020F0502020204030204" pitchFamily="34" charset="0"/>
              <a:ea typeface="Helvetica Neue"/>
              <a:cs typeface="Calibri" panose="020F0502020204030204" pitchFamily="34" charset="0"/>
              <a:sym typeface="Helvetica Neue"/>
            </a:endParaRPr>
          </a:p>
          <a:p>
            <a:r>
              <a:rPr lang="en-IN" u="sng">
                <a:solidFill>
                  <a:schemeClr val="dk1"/>
                </a:solidFill>
                <a:latin typeface="Calibri" panose="020F0502020204030204" pitchFamily="34" charset="0"/>
                <a:ea typeface="Helvetica Neue"/>
                <a:cs typeface="Calibri" panose="020F0502020204030204" pitchFamily="34" charset="0"/>
                <a:sym typeface="Helvetica Neue"/>
                <a:hlinkClick r:id="rId4">
                  <a:extLst>
                    <a:ext uri="{A12FA001-AC4F-418D-AE19-62706E023703}">
                      <ahyp:hlinkClr xmlns:ahyp="http://schemas.microsoft.com/office/drawing/2018/hyperlinkcolor" val="tx"/>
                    </a:ext>
                  </a:extLst>
                </a:hlinkClick>
              </a:rPr>
              <a:t>https://www.youtube.com/watch?v=NrmMk1Myrxc</a:t>
            </a:r>
            <a:r>
              <a:rPr lang="en-IN">
                <a:solidFill>
                  <a:schemeClr val="dk1"/>
                </a:solidFill>
                <a:latin typeface="Calibri" panose="020F0502020204030204" pitchFamily="34" charset="0"/>
                <a:ea typeface="Helvetica Neue"/>
                <a:cs typeface="Calibri" panose="020F0502020204030204" pitchFamily="34" charset="0"/>
                <a:sym typeface="Helvetica Neue"/>
              </a:rPr>
              <a:t> </a:t>
            </a:r>
            <a:endParaRPr>
              <a:solidFill>
                <a:schemeClr val="dk1"/>
              </a:solidFill>
              <a:latin typeface="Calibri" panose="020F0502020204030204" pitchFamily="34" charset="0"/>
              <a:ea typeface="Helvetica Neue"/>
              <a:cs typeface="Calibri" panose="020F0502020204030204" pitchFamily="34" charset="0"/>
              <a:sym typeface="Helvetica Neue"/>
            </a:endParaRPr>
          </a:p>
        </p:txBody>
      </p:sp>
    </p:spTree>
    <p:extLst>
      <p:ext uri="{BB962C8B-B14F-4D97-AF65-F5344CB8AC3E}">
        <p14:creationId xmlns:p14="http://schemas.microsoft.com/office/powerpoint/2010/main" val="1489833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a:solidFill>
                  <a:schemeClr val="tx1"/>
                </a:solidFill>
              </a:rPr>
              <a:t>THANK YOU</a:t>
            </a:r>
          </a:p>
        </p:txBody>
      </p:sp>
    </p:spTree>
    <p:extLst>
      <p:ext uri="{BB962C8B-B14F-4D97-AF65-F5344CB8AC3E}">
        <p14:creationId xmlns:p14="http://schemas.microsoft.com/office/powerpoint/2010/main" val="3515859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common in all these?</a:t>
            </a:r>
          </a:p>
        </p:txBody>
      </p:sp>
      <p:pic>
        <p:nvPicPr>
          <p:cNvPr id="6" name="Picture 5"/>
          <p:cNvPicPr>
            <a:picLocks noChangeAspect="1"/>
          </p:cNvPicPr>
          <p:nvPr/>
        </p:nvPicPr>
        <p:blipFill>
          <a:blip r:embed="rId2"/>
          <a:stretch>
            <a:fillRect/>
          </a:stretch>
        </p:blipFill>
        <p:spPr>
          <a:xfrm>
            <a:off x="304800" y="1676400"/>
            <a:ext cx="8382000" cy="4876800"/>
          </a:xfrm>
          <a:prstGeom prst="rect">
            <a:avLst/>
          </a:prstGeom>
        </p:spPr>
      </p:pic>
      <p:sp>
        <p:nvSpPr>
          <p:cNvPr id="3" name="Rectangle 2"/>
          <p:cNvSpPr/>
          <p:nvPr/>
        </p:nvSpPr>
        <p:spPr>
          <a:xfrm>
            <a:off x="381000" y="5620345"/>
            <a:ext cx="4800600" cy="923330"/>
          </a:xfrm>
          <a:prstGeom prst="rect">
            <a:avLst/>
          </a:prstGeom>
        </p:spPr>
        <p:txBody>
          <a:bodyPr wrap="square">
            <a:spAutoFit/>
          </a:bodyPr>
          <a:lstStyle/>
          <a:p>
            <a:r>
              <a:rPr lang="en-US" b="1" dirty="0">
                <a:solidFill>
                  <a:srgbClr val="333333"/>
                </a:solidFill>
                <a:latin typeface="Arial-BoldMT"/>
              </a:rPr>
              <a:t>Machine learning </a:t>
            </a:r>
            <a:r>
              <a:rPr lang="en-US" dirty="0">
                <a:solidFill>
                  <a:srgbClr val="333333"/>
                </a:solidFill>
                <a:latin typeface="ArialMT"/>
              </a:rPr>
              <a:t>replicate activities requiring </a:t>
            </a:r>
            <a:r>
              <a:rPr lang="en-US" sz="800" dirty="0">
                <a:solidFill>
                  <a:srgbClr val="333333"/>
                </a:solidFill>
                <a:latin typeface="ArialMT"/>
              </a:rPr>
              <a:t> </a:t>
            </a:r>
            <a:r>
              <a:rPr lang="en-US" dirty="0">
                <a:solidFill>
                  <a:srgbClr val="333333"/>
                </a:solidFill>
                <a:latin typeface="ArialMT"/>
              </a:rPr>
              <a:t>human cognition</a:t>
            </a:r>
          </a:p>
          <a:p>
            <a:r>
              <a:rPr lang="en-US" dirty="0">
                <a:solidFill>
                  <a:srgbClr val="333333"/>
                </a:solidFill>
                <a:latin typeface="ArialMT"/>
              </a:rPr>
              <a:t> </a:t>
            </a:r>
            <a:r>
              <a:rPr lang="en-US" sz="1000" dirty="0">
                <a:solidFill>
                  <a:srgbClr val="000000"/>
                </a:solidFill>
                <a:latin typeface="ArialMT"/>
              </a:rPr>
              <a:t>PC: Google Images</a:t>
            </a:r>
            <a:endParaRPr lang="en-US" dirty="0"/>
          </a:p>
        </p:txBody>
      </p:sp>
    </p:spTree>
    <p:extLst>
      <p:ext uri="{BB962C8B-B14F-4D97-AF65-F5344CB8AC3E}">
        <p14:creationId xmlns:p14="http://schemas.microsoft.com/office/powerpoint/2010/main" val="4168738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762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More Examples…..</a:t>
            </a:r>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405716"/>
            <a:ext cx="8229600" cy="5068236"/>
          </a:xfrm>
          <a:prstGeom prst="rect">
            <a:avLst/>
          </a:prstGeom>
        </p:spPr>
      </p:pic>
    </p:spTree>
    <p:extLst>
      <p:ext uri="{BB962C8B-B14F-4D97-AF65-F5344CB8AC3E}">
        <p14:creationId xmlns:p14="http://schemas.microsoft.com/office/powerpoint/2010/main" val="3902026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Machine Learning?</a:t>
            </a:r>
            <a:br>
              <a:rPr lang="en-US"/>
            </a:br>
            <a:endParaRPr lang="en-US"/>
          </a:p>
        </p:txBody>
      </p:sp>
      <p:sp>
        <p:nvSpPr>
          <p:cNvPr id="5" name="Text Placeholder 4"/>
          <p:cNvSpPr>
            <a:spLocks noGrp="1"/>
          </p:cNvSpPr>
          <p:nvPr>
            <p:ph type="body" idx="1"/>
          </p:nvPr>
        </p:nvSpPr>
        <p:spPr/>
        <p:txBody>
          <a:bodyPr>
            <a:normAutofit/>
          </a:bodyPr>
          <a:lstStyle/>
          <a:p>
            <a:r>
              <a:rPr lang="en-US" sz="1100"/>
              <a:t> Let’s Learn Machine Learning with Parry and her brother</a:t>
            </a:r>
          </a:p>
        </p:txBody>
      </p:sp>
      <p:pic>
        <p:nvPicPr>
          <p:cNvPr id="6" name="Picture 5"/>
          <p:cNvPicPr>
            <a:picLocks noChangeAspect="1"/>
          </p:cNvPicPr>
          <p:nvPr/>
        </p:nvPicPr>
        <p:blipFill>
          <a:blip r:embed="rId2"/>
          <a:stretch>
            <a:fillRect/>
          </a:stretch>
        </p:blipFill>
        <p:spPr>
          <a:xfrm>
            <a:off x="2971800" y="457200"/>
            <a:ext cx="3429000" cy="2209800"/>
          </a:xfrm>
          <a:prstGeom prst="rect">
            <a:avLst/>
          </a:prstGeom>
        </p:spPr>
      </p:pic>
      <p:cxnSp>
        <p:nvCxnSpPr>
          <p:cNvPr id="7" name="Curved Connector 6"/>
          <p:cNvCxnSpPr/>
          <p:nvPr/>
        </p:nvCxnSpPr>
        <p:spPr>
          <a:xfrm>
            <a:off x="6019800" y="18288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Wave 7"/>
          <p:cNvSpPr/>
          <p:nvPr/>
        </p:nvSpPr>
        <p:spPr>
          <a:xfrm>
            <a:off x="7848600" y="1676400"/>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cxnSp>
        <p:nvCxnSpPr>
          <p:cNvPr id="9" name="Curved Connector 8"/>
          <p:cNvCxnSpPr/>
          <p:nvPr/>
        </p:nvCxnSpPr>
        <p:spPr>
          <a:xfrm rot="10800000" flipV="1">
            <a:off x="2667000" y="16764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Wave 9"/>
          <p:cNvSpPr/>
          <p:nvPr/>
        </p:nvSpPr>
        <p:spPr>
          <a:xfrm flipH="1">
            <a:off x="1524000" y="1533316"/>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spTree>
    <p:extLst>
      <p:ext uri="{BB962C8B-B14F-4D97-AF65-F5344CB8AC3E}">
        <p14:creationId xmlns:p14="http://schemas.microsoft.com/office/powerpoint/2010/main" val="1258671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Machine Learning?</a:t>
            </a:r>
          </a:p>
        </p:txBody>
      </p:sp>
      <p:sp>
        <p:nvSpPr>
          <p:cNvPr id="4" name="Content Placeholder 3"/>
          <p:cNvSpPr>
            <a:spLocks noGrp="1"/>
          </p:cNvSpPr>
          <p:nvPr>
            <p:ph sz="quarter" idx="1"/>
          </p:nvPr>
        </p:nvSpPr>
        <p:spPr>
          <a:xfrm>
            <a:off x="457200" y="1295400"/>
            <a:ext cx="8001000" cy="4873752"/>
          </a:xfrm>
        </p:spPr>
        <p:txBody>
          <a:bodyPr>
            <a:normAutofit/>
          </a:bodyPr>
          <a:lstStyle/>
          <a:p>
            <a:r>
              <a:rPr lang="en-US" sz="2000" b="1">
                <a:latin typeface="Calibri" panose="020F0502020204030204" pitchFamily="34" charset="0"/>
                <a:cs typeface="Calibri" panose="020F0502020204030204" pitchFamily="34" charset="0"/>
              </a:rPr>
              <a:t>Arthur Samuel(1959): </a:t>
            </a:r>
          </a:p>
          <a:p>
            <a:pPr marL="0" indent="0">
              <a:buNone/>
            </a:pPr>
            <a:r>
              <a:rPr lang="en-US" sz="2000">
                <a:solidFill>
                  <a:schemeClr val="accent1">
                    <a:lumMod val="75000"/>
                  </a:schemeClr>
                </a:solidFill>
                <a:latin typeface="Calibri" panose="020F0502020204030204" pitchFamily="34" charset="0"/>
                <a:cs typeface="Calibri" panose="020F0502020204030204" pitchFamily="34" charset="0"/>
              </a:rPr>
              <a:t>"the field of study that gives computers the ability to learn without being explicitly programmed." </a:t>
            </a:r>
          </a:p>
          <a:p>
            <a:pPr marL="0" indent="0">
              <a:buNone/>
            </a:pPr>
            <a:r>
              <a:rPr lang="en-US" sz="2000">
                <a:latin typeface="Calibri" panose="020F0502020204030204" pitchFamily="34" charset="0"/>
                <a:cs typeface="Calibri" panose="020F0502020204030204" pitchFamily="34" charset="0"/>
              </a:rPr>
              <a:t>This is an older, informal definition.</a:t>
            </a:r>
          </a:p>
        </p:txBody>
      </p:sp>
      <p:pic>
        <p:nvPicPr>
          <p:cNvPr id="7" name="Picture 6"/>
          <p:cNvPicPr>
            <a:picLocks noChangeAspect="1"/>
          </p:cNvPicPr>
          <p:nvPr/>
        </p:nvPicPr>
        <p:blipFill>
          <a:blip r:embed="rId2"/>
          <a:stretch>
            <a:fillRect/>
          </a:stretch>
        </p:blipFill>
        <p:spPr>
          <a:xfrm>
            <a:off x="6477000" y="2895600"/>
            <a:ext cx="1809750" cy="2524125"/>
          </a:xfrm>
          <a:prstGeom prst="rect">
            <a:avLst/>
          </a:prstGeom>
        </p:spPr>
      </p:pic>
      <p:pic>
        <p:nvPicPr>
          <p:cNvPr id="1030" name="Picture 6" descr="Machine learning Le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9320" r="19498"/>
          <a:stretch/>
        </p:blipFill>
        <p:spPr bwMode="auto">
          <a:xfrm>
            <a:off x="1600200" y="3371850"/>
            <a:ext cx="3352800" cy="279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16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00547-97DD-412B-B6AF-4AE98097D329}"/>
              </a:ext>
            </a:extLst>
          </p:cNvPr>
          <p:cNvSpPr>
            <a:spLocks noGrp="1"/>
          </p:cNvSpPr>
          <p:nvPr>
            <p:ph idx="1"/>
          </p:nvPr>
        </p:nvSpPr>
        <p:spPr>
          <a:xfrm>
            <a:off x="457200" y="3314854"/>
            <a:ext cx="8095419" cy="3552136"/>
          </a:xfrm>
        </p:spPr>
        <p:txBody>
          <a:bodyPr>
            <a:noAutofit/>
          </a:bodyPr>
          <a:lstStyle/>
          <a:p>
            <a:pPr algn="just" fontAlgn="base">
              <a:spcBef>
                <a:spcPts val="563"/>
              </a:spcBef>
            </a:pPr>
            <a:r>
              <a:rPr lang="en-US" sz="1600" i="1">
                <a:solidFill>
                  <a:srgbClr val="000000"/>
                </a:solidFill>
                <a:latin typeface="Calibri" panose="020F0502020204030204" pitchFamily="34" charset="0"/>
                <a:cs typeface="Calibri" panose="020F0502020204030204" pitchFamily="34" charset="0"/>
              </a:rPr>
              <a:t>Parry: Well, that’s the buzz word everyone is talking about. Can you please let me know what it is all about machine learning?</a:t>
            </a:r>
          </a:p>
          <a:p>
            <a:pPr algn="just" fontAlgn="base">
              <a:spcBef>
                <a:spcPts val="563"/>
              </a:spcBef>
            </a:pPr>
            <a:r>
              <a:rPr lang="en-US" sz="1600">
                <a:solidFill>
                  <a:srgbClr val="000000"/>
                </a:solidFill>
                <a:latin typeface="Calibri" panose="020F0502020204030204" pitchFamily="34" charset="0"/>
                <a:cs typeface="Calibri" panose="020F0502020204030204" pitchFamily="34" charset="0"/>
              </a:rPr>
              <a:t>Me: Machine Learning is </a:t>
            </a:r>
            <a:r>
              <a:rPr lang="en-US" sz="1600" b="1">
                <a:solidFill>
                  <a:srgbClr val="00B050"/>
                </a:solidFill>
                <a:latin typeface="Calibri" panose="020F0502020204030204" pitchFamily="34" charset="0"/>
                <a:cs typeface="Calibri" panose="020F0502020204030204" pitchFamily="34" charset="0"/>
              </a:rPr>
              <a:t>learning from data.</a:t>
            </a:r>
            <a:endParaRPr lang="en-US" sz="1600">
              <a:solidFill>
                <a:srgbClr val="000000"/>
              </a:solidFill>
              <a:latin typeface="Calibri" panose="020F0502020204030204" pitchFamily="34" charset="0"/>
              <a:cs typeface="Calibri" panose="020F0502020204030204" pitchFamily="34" charset="0"/>
            </a:endParaRPr>
          </a:p>
          <a:p>
            <a:pPr algn="just" fontAlgn="base">
              <a:spcBef>
                <a:spcPts val="563"/>
              </a:spcBef>
            </a:pPr>
            <a:r>
              <a:rPr lang="en-US" sz="1600" i="1">
                <a:solidFill>
                  <a:srgbClr val="000000"/>
                </a:solidFill>
                <a:latin typeface="Calibri" panose="020F0502020204030204" pitchFamily="34" charset="0"/>
                <a:cs typeface="Calibri" panose="020F0502020204030204" pitchFamily="34" charset="0"/>
              </a:rPr>
              <a:t>Parry: Learning from data? I don’t get it. You are talking to a </a:t>
            </a:r>
            <a:r>
              <a:rPr lang="en-US" sz="1600" b="1" i="1">
                <a:solidFill>
                  <a:srgbClr val="00B050"/>
                </a:solidFill>
                <a:latin typeface="Calibri" panose="020F0502020204030204" pitchFamily="34" charset="0"/>
                <a:cs typeface="Calibri" panose="020F0502020204030204" pitchFamily="34" charset="0"/>
              </a:rPr>
              <a:t>layman </a:t>
            </a:r>
            <a:r>
              <a:rPr lang="en-US" sz="1600" i="1">
                <a:solidFill>
                  <a:srgbClr val="000000"/>
                </a:solidFill>
                <a:latin typeface="Calibri" panose="020F0502020204030204" pitchFamily="34" charset="0"/>
                <a:cs typeface="Calibri" panose="020F0502020204030204" pitchFamily="34" charset="0"/>
              </a:rPr>
              <a:t>so please talk in simpler terms.</a:t>
            </a:r>
          </a:p>
          <a:p>
            <a:pPr algn="just" fontAlgn="base">
              <a:spcBef>
                <a:spcPts val="563"/>
              </a:spcBef>
            </a:pPr>
            <a:r>
              <a:rPr lang="en-US" sz="1600">
                <a:solidFill>
                  <a:srgbClr val="000000"/>
                </a:solidFill>
                <a:latin typeface="Calibri" panose="020F0502020204030204" pitchFamily="34" charset="0"/>
                <a:cs typeface="Calibri" panose="020F0502020204030204" pitchFamily="34" charset="0"/>
              </a:rPr>
              <a:t>Me: Imagine you are going to </a:t>
            </a:r>
            <a:r>
              <a:rPr lang="en-US" sz="1600" b="1">
                <a:solidFill>
                  <a:srgbClr val="000000"/>
                </a:solidFill>
                <a:latin typeface="Calibri" panose="020F0502020204030204" pitchFamily="34" charset="0"/>
                <a:cs typeface="Calibri" panose="020F0502020204030204" pitchFamily="34" charset="0"/>
              </a:rPr>
              <a:t>bowling and its your first day</a:t>
            </a:r>
            <a:r>
              <a:rPr lang="en-US" sz="1600">
                <a:solidFill>
                  <a:srgbClr val="000000"/>
                </a:solidFill>
                <a:latin typeface="Calibri" panose="020F0502020204030204" pitchFamily="34" charset="0"/>
                <a:cs typeface="Calibri" panose="020F0502020204030204" pitchFamily="34" charset="0"/>
              </a:rPr>
              <a:t>, so what do you think how will you perform?</a:t>
            </a:r>
          </a:p>
          <a:p>
            <a:pPr algn="just" fontAlgn="base">
              <a:spcBef>
                <a:spcPts val="0"/>
              </a:spcBef>
            </a:pPr>
            <a:r>
              <a:rPr lang="en-US" sz="1600">
                <a:solidFill>
                  <a:srgbClr val="000000"/>
                </a:solidFill>
                <a:latin typeface="Calibri" panose="020F0502020204030204" pitchFamily="34" charset="0"/>
                <a:cs typeface="Calibri" panose="020F0502020204030204" pitchFamily="34" charset="0"/>
              </a:rPr>
              <a:t>Parry: I think very bad, I remember the first time I bowled I threw all the balls in the gutter.</a:t>
            </a:r>
          </a:p>
          <a:p>
            <a:pPr algn="just" fontAlgn="base">
              <a:spcBef>
                <a:spcPts val="0"/>
              </a:spcBef>
            </a:pPr>
            <a:r>
              <a:rPr lang="en-US" sz="1600">
                <a:solidFill>
                  <a:srgbClr val="000000"/>
                </a:solidFill>
                <a:latin typeface="Calibri" panose="020F0502020204030204" pitchFamily="34" charset="0"/>
                <a:cs typeface="Calibri" panose="020F0502020204030204" pitchFamily="34" charset="0"/>
              </a:rPr>
              <a:t>Me: And what about today?</a:t>
            </a:r>
          </a:p>
        </p:txBody>
      </p:sp>
      <p:sp>
        <p:nvSpPr>
          <p:cNvPr id="5" name="Title 1"/>
          <p:cNvSpPr>
            <a:spLocks noGrp="1"/>
          </p:cNvSpPr>
          <p:nvPr>
            <p:ph type="title"/>
          </p:nvPr>
        </p:nvSpPr>
        <p:spPr>
          <a:xfrm>
            <a:off x="152400" y="-3810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Machine Learning?</a:t>
            </a:r>
          </a:p>
        </p:txBody>
      </p:sp>
      <p:pic>
        <p:nvPicPr>
          <p:cNvPr id="1026" name="Picture 2" descr="https://miro.medium.com/max/875/1*10PKFEOnFWgDqB5dqhBMCA.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18515"/>
            <a:ext cx="2206625" cy="15610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1676400" y="990600"/>
            <a:ext cx="3429000" cy="2209800"/>
          </a:xfrm>
          <a:prstGeom prst="rect">
            <a:avLst/>
          </a:prstGeom>
        </p:spPr>
      </p:pic>
      <p:cxnSp>
        <p:nvCxnSpPr>
          <p:cNvPr id="9" name="Curved Connector 8"/>
          <p:cNvCxnSpPr/>
          <p:nvPr/>
        </p:nvCxnSpPr>
        <p:spPr>
          <a:xfrm>
            <a:off x="4724400" y="23622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Wave 9"/>
          <p:cNvSpPr/>
          <p:nvPr/>
        </p:nvSpPr>
        <p:spPr>
          <a:xfrm>
            <a:off x="6553200" y="2209800"/>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cxnSp>
        <p:nvCxnSpPr>
          <p:cNvPr id="12" name="Curved Connector 11"/>
          <p:cNvCxnSpPr/>
          <p:nvPr/>
        </p:nvCxnSpPr>
        <p:spPr>
          <a:xfrm rot="10800000" flipV="1">
            <a:off x="1371600" y="22098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3" name="Wave 12"/>
          <p:cNvSpPr/>
          <p:nvPr/>
        </p:nvSpPr>
        <p:spPr>
          <a:xfrm flipH="1">
            <a:off x="228600" y="2066716"/>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spTree>
    <p:extLst>
      <p:ext uri="{BB962C8B-B14F-4D97-AF65-F5344CB8AC3E}">
        <p14:creationId xmlns:p14="http://schemas.microsoft.com/office/powerpoint/2010/main" val="281724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00547-97DD-412B-B6AF-4AE98097D329}"/>
              </a:ext>
            </a:extLst>
          </p:cNvPr>
          <p:cNvSpPr>
            <a:spLocks noGrp="1"/>
          </p:cNvSpPr>
          <p:nvPr>
            <p:ph idx="1"/>
          </p:nvPr>
        </p:nvSpPr>
        <p:spPr>
          <a:xfrm>
            <a:off x="457200" y="3305864"/>
            <a:ext cx="8095419" cy="3552136"/>
          </a:xfrm>
        </p:spPr>
        <p:txBody>
          <a:bodyPr>
            <a:noAutofit/>
          </a:bodyPr>
          <a:lstStyle/>
          <a:p>
            <a:pPr algn="just" fontAlgn="base">
              <a:spcBef>
                <a:spcPts val="563"/>
              </a:spcBef>
            </a:pPr>
            <a:r>
              <a:rPr lang="en-US" sz="1600">
                <a:solidFill>
                  <a:srgbClr val="000000"/>
                </a:solidFill>
                <a:latin typeface="Calibri" panose="020F0502020204030204" pitchFamily="34" charset="0"/>
                <a:cs typeface="Calibri" panose="020F0502020204030204" pitchFamily="34" charset="0"/>
              </a:rPr>
              <a:t>Parry: Well, today I think I can easily drop at least 7 in one shot. But what this has to with machine learning?</a:t>
            </a:r>
          </a:p>
          <a:p>
            <a:pPr algn="just" fontAlgn="base">
              <a:spcBef>
                <a:spcPts val="563"/>
              </a:spcBef>
            </a:pPr>
            <a:r>
              <a:rPr lang="en-US" sz="1600">
                <a:solidFill>
                  <a:srgbClr val="000000"/>
                </a:solidFill>
                <a:latin typeface="Calibri" panose="020F0502020204030204" pitchFamily="34" charset="0"/>
                <a:cs typeface="Calibri" panose="020F0502020204030204" pitchFamily="34" charset="0"/>
              </a:rPr>
              <a:t>Me: I’ll explain, but how did you </a:t>
            </a:r>
            <a:r>
              <a:rPr lang="en-US" sz="1600" b="1">
                <a:solidFill>
                  <a:srgbClr val="00B050"/>
                </a:solidFill>
                <a:latin typeface="Calibri" panose="020F0502020204030204" pitchFamily="34" charset="0"/>
                <a:cs typeface="Calibri" panose="020F0502020204030204" pitchFamily="34" charset="0"/>
              </a:rPr>
              <a:t>improve your game</a:t>
            </a:r>
            <a:r>
              <a:rPr lang="en-US" sz="1600">
                <a:solidFill>
                  <a:srgbClr val="000000"/>
                </a:solidFill>
                <a:latin typeface="Calibri" panose="020F0502020204030204" pitchFamily="34" charset="0"/>
                <a:cs typeface="Calibri" panose="020F0502020204030204" pitchFamily="34" charset="0"/>
              </a:rPr>
              <a:t>?</a:t>
            </a:r>
          </a:p>
          <a:p>
            <a:pPr algn="just" fontAlgn="base">
              <a:spcBef>
                <a:spcPts val="563"/>
              </a:spcBef>
            </a:pPr>
            <a:r>
              <a:rPr lang="en-US" sz="1600">
                <a:solidFill>
                  <a:srgbClr val="000000"/>
                </a:solidFill>
                <a:latin typeface="Calibri" panose="020F0502020204030204" pitchFamily="34" charset="0"/>
                <a:cs typeface="Calibri" panose="020F0502020204030204" pitchFamily="34" charset="0"/>
              </a:rPr>
              <a:t>Parry: Well, its simple. </a:t>
            </a:r>
            <a:r>
              <a:rPr lang="en-US" sz="1600" b="1">
                <a:solidFill>
                  <a:srgbClr val="00B050"/>
                </a:solidFill>
                <a:latin typeface="Calibri" panose="020F0502020204030204" pitchFamily="34" charset="0"/>
                <a:cs typeface="Calibri" panose="020F0502020204030204" pitchFamily="34" charset="0"/>
              </a:rPr>
              <a:t>I practiced and with time I got experience</a:t>
            </a:r>
            <a:r>
              <a:rPr lang="en-US" sz="1600">
                <a:solidFill>
                  <a:srgbClr val="000000"/>
                </a:solidFill>
                <a:latin typeface="Calibri" panose="020F0502020204030204" pitchFamily="34" charset="0"/>
                <a:cs typeface="Calibri" panose="020F0502020204030204" pitchFamily="34" charset="0"/>
              </a:rPr>
              <a:t>, I got to know that I need to adjust the angle at which I am throwing the ball. Also I need to pick a lighter ball for better accuracy.</a:t>
            </a:r>
          </a:p>
          <a:p>
            <a:pPr algn="just" fontAlgn="base">
              <a:spcBef>
                <a:spcPts val="563"/>
              </a:spcBef>
            </a:pPr>
            <a:r>
              <a:rPr lang="en-US" sz="1600">
                <a:solidFill>
                  <a:srgbClr val="000000"/>
                </a:solidFill>
                <a:latin typeface="Calibri" panose="020F0502020204030204" pitchFamily="34" charset="0"/>
                <a:cs typeface="Calibri" panose="020F0502020204030204" pitchFamily="34" charset="0"/>
              </a:rPr>
              <a:t>Me: Well, so </a:t>
            </a:r>
            <a:r>
              <a:rPr lang="en-US" sz="1600" b="1">
                <a:solidFill>
                  <a:srgbClr val="00B050"/>
                </a:solidFill>
                <a:latin typeface="Calibri" panose="020F0502020204030204" pitchFamily="34" charset="0"/>
                <a:cs typeface="Calibri" panose="020F0502020204030204" pitchFamily="34" charset="0"/>
              </a:rPr>
              <a:t>over time you got experience by tweaking some parameters</a:t>
            </a:r>
            <a:r>
              <a:rPr lang="en-US" sz="1600">
                <a:solidFill>
                  <a:srgbClr val="000000"/>
                </a:solidFill>
                <a:latin typeface="Calibri" panose="020F0502020204030204" pitchFamily="34" charset="0"/>
                <a:cs typeface="Calibri" panose="020F0502020204030204" pitchFamily="34" charset="0"/>
              </a:rPr>
              <a:t> and your game improved. Right? This </a:t>
            </a:r>
            <a:r>
              <a:rPr lang="en-US" sz="1800">
                <a:solidFill>
                  <a:srgbClr val="000000"/>
                </a:solidFill>
                <a:latin typeface="Calibri" panose="020F0502020204030204" pitchFamily="34" charset="0"/>
                <a:cs typeface="Calibri" panose="020F0502020204030204" pitchFamily="34" charset="0"/>
              </a:rPr>
              <a:t>is </a:t>
            </a:r>
            <a:r>
              <a:rPr lang="en-US" sz="1800" b="1" i="1">
                <a:solidFill>
                  <a:srgbClr val="00B050"/>
                </a:solidFill>
                <a:latin typeface="Calibri" panose="020F0502020204030204" pitchFamily="34" charset="0"/>
                <a:cs typeface="Calibri" panose="020F0502020204030204" pitchFamily="34" charset="0"/>
              </a:rPr>
              <a:t>machine Learning.</a:t>
            </a:r>
            <a:endParaRPr lang="en-IN" sz="1800">
              <a:latin typeface="Calibri" panose="020F0502020204030204" pitchFamily="34" charset="0"/>
              <a:cs typeface="Calibri" panose="020F0502020204030204" pitchFamily="34" charset="0"/>
            </a:endParaRPr>
          </a:p>
        </p:txBody>
      </p:sp>
      <p:sp>
        <p:nvSpPr>
          <p:cNvPr id="5" name="Title 1"/>
          <p:cNvSpPr>
            <a:spLocks noGrp="1"/>
          </p:cNvSpPr>
          <p:nvPr>
            <p:ph type="title"/>
          </p:nvPr>
        </p:nvSpPr>
        <p:spPr>
          <a:xfrm>
            <a:off x="152400" y="-381000"/>
            <a:ext cx="7467600" cy="1143000"/>
          </a:xfrm>
        </p:spPr>
        <p:txBody>
          <a:bodyPr>
            <a:normAutofit/>
          </a:bodyPr>
          <a:lstStyle/>
          <a:p>
            <a:r>
              <a:rPr lang="en-US" sz="3200" b="1">
                <a:solidFill>
                  <a:srgbClr val="C00000"/>
                </a:solidFill>
                <a:effectLst>
                  <a:outerShdw blurRad="38100" dist="38100" dir="2700000" algn="tl">
                    <a:srgbClr val="000000">
                      <a:alpha val="43137"/>
                    </a:srgbClr>
                  </a:outerShdw>
                </a:effectLst>
              </a:rPr>
              <a:t>What is Machine Learning?</a:t>
            </a:r>
          </a:p>
        </p:txBody>
      </p:sp>
      <p:pic>
        <p:nvPicPr>
          <p:cNvPr id="1026" name="Picture 2" descr="https://miro.medium.com/max/875/1*10PKFEOnFWgDqB5dqhBMCA.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18515"/>
            <a:ext cx="2206625" cy="15610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676400" y="990600"/>
            <a:ext cx="3429000" cy="2209800"/>
          </a:xfrm>
          <a:prstGeom prst="rect">
            <a:avLst/>
          </a:prstGeom>
        </p:spPr>
      </p:pic>
      <p:cxnSp>
        <p:nvCxnSpPr>
          <p:cNvPr id="8" name="Curved Connector 7"/>
          <p:cNvCxnSpPr/>
          <p:nvPr/>
        </p:nvCxnSpPr>
        <p:spPr>
          <a:xfrm>
            <a:off x="4724400" y="2362200"/>
            <a:ext cx="1600200" cy="2286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Wave 8"/>
          <p:cNvSpPr/>
          <p:nvPr/>
        </p:nvSpPr>
        <p:spPr>
          <a:xfrm>
            <a:off x="6553200" y="2209800"/>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Parry</a:t>
            </a:r>
          </a:p>
        </p:txBody>
      </p:sp>
      <p:cxnSp>
        <p:nvCxnSpPr>
          <p:cNvPr id="10" name="Curved Connector 9"/>
          <p:cNvCxnSpPr/>
          <p:nvPr/>
        </p:nvCxnSpPr>
        <p:spPr>
          <a:xfrm rot="10800000" flipV="1">
            <a:off x="1371600" y="2209800"/>
            <a:ext cx="1000125" cy="16167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Wave 10"/>
          <p:cNvSpPr/>
          <p:nvPr/>
        </p:nvSpPr>
        <p:spPr>
          <a:xfrm flipH="1">
            <a:off x="228600" y="2066716"/>
            <a:ext cx="1066800" cy="609600"/>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t>Me</a:t>
            </a:r>
          </a:p>
        </p:txBody>
      </p:sp>
    </p:spTree>
    <p:extLst>
      <p:ext uri="{BB962C8B-B14F-4D97-AF65-F5344CB8AC3E}">
        <p14:creationId xmlns:p14="http://schemas.microsoft.com/office/powerpoint/2010/main" val="6197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D5CACCCA6A2F4B826633AF63C01814" ma:contentTypeVersion="4" ma:contentTypeDescription="Create a new document." ma:contentTypeScope="" ma:versionID="39b57c08188997e0595fa070e682dae2">
  <xsd:schema xmlns:xsd="http://www.w3.org/2001/XMLSchema" xmlns:xs="http://www.w3.org/2001/XMLSchema" xmlns:p="http://schemas.microsoft.com/office/2006/metadata/properties" xmlns:ns2="aa8502c3-c2ce-4a7c-b654-b20deb31b3a4" targetNamespace="http://schemas.microsoft.com/office/2006/metadata/properties" ma:root="true" ma:fieldsID="9abee85fb150d4124e3837f8663e840f" ns2:_="">
    <xsd:import namespace="aa8502c3-c2ce-4a7c-b654-b20deb31b3a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502c3-c2ce-4a7c-b654-b20deb31b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1B9506-9FDA-4377-B507-A5F0660EDF82}"/>
</file>

<file path=customXml/itemProps2.xml><?xml version="1.0" encoding="utf-8"?>
<ds:datastoreItem xmlns:ds="http://schemas.openxmlformats.org/officeDocument/2006/customXml" ds:itemID="{36B3E193-9716-47B0-B8FC-A635C3D53EDB}"/>
</file>

<file path=customXml/itemProps3.xml><?xml version="1.0" encoding="utf-8"?>
<ds:datastoreItem xmlns:ds="http://schemas.openxmlformats.org/officeDocument/2006/customXml" ds:itemID="{02D99015-DD85-4068-9D1B-71E871A495CE}"/>
</file>

<file path=docProps/app.xml><?xml version="1.0" encoding="utf-8"?>
<Properties xmlns="http://schemas.openxmlformats.org/officeDocument/2006/extended-properties" xmlns:vt="http://schemas.openxmlformats.org/officeDocument/2006/docPropsVTypes">
  <Template/>
  <TotalTime>33</TotalTime>
  <Words>2369</Words>
  <Application>Microsoft Office PowerPoint</Application>
  <PresentationFormat>On-screen Show (4:3)</PresentationFormat>
  <Paragraphs>232</Paragraphs>
  <Slides>36</Slides>
  <Notes>12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Arial-BoldMT</vt:lpstr>
      <vt:lpstr>ArialMT</vt:lpstr>
      <vt:lpstr>Calibri</vt:lpstr>
      <vt:lpstr>Century Schoolbook</vt:lpstr>
      <vt:lpstr>Georgia</vt:lpstr>
      <vt:lpstr>Helvetica Neue</vt:lpstr>
      <vt:lpstr>sohne</vt:lpstr>
      <vt:lpstr>Wingdings</vt:lpstr>
      <vt:lpstr>Wingdings 2</vt:lpstr>
      <vt:lpstr>Oriel</vt:lpstr>
      <vt:lpstr>19CSE305: MACHINE LEARNING  Lecture 1_P2 </vt:lpstr>
      <vt:lpstr>Agenda</vt:lpstr>
      <vt:lpstr>What is common in all these?</vt:lpstr>
      <vt:lpstr>What is common in all these?</vt:lpstr>
      <vt:lpstr>More Examples…..</vt:lpstr>
      <vt:lpstr>What is Machine Learning? </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PowerPoint Presentation</vt:lpstr>
      <vt:lpstr>PowerPoint Presentation</vt:lpstr>
      <vt:lpstr>PowerPoint Presentation</vt:lpstr>
      <vt:lpstr>PowerPoint Presentation</vt:lpstr>
      <vt:lpstr>Why Machine Learning?</vt:lpstr>
      <vt:lpstr>PowerPoint Presentation</vt:lpstr>
      <vt:lpstr>PowerPoint Presentation</vt:lpstr>
      <vt:lpstr>PowerPoint Presentation</vt:lpstr>
      <vt:lpstr>PowerPoint Presentation</vt:lpstr>
      <vt:lpstr>PowerPoint Presentation</vt:lpstr>
      <vt:lpstr>Why Now?</vt:lpstr>
      <vt:lpstr>Traditional vs ML</vt:lpstr>
      <vt:lpstr>Machine  </vt:lpstr>
      <vt:lpstr>Components of Machine Learning</vt:lpstr>
      <vt:lpstr>AI and ML</vt:lpstr>
      <vt:lpstr>Learning vs Intelligence</vt:lpstr>
      <vt:lpstr>Main directions in machine learning</vt:lpstr>
      <vt:lpstr>Classical Machine Learning</vt:lpstr>
      <vt:lpstr>Keynote Address(Google I/O '18)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19CSE202  Database Management Systems  (DBMS)</dc:title>
  <dc:creator>USER</dc:creator>
  <cp:lastModifiedBy>Selvi C (CSE)</cp:lastModifiedBy>
  <cp:revision>3</cp:revision>
  <dcterms:created xsi:type="dcterms:W3CDTF">2006-08-16T00:00:00Z</dcterms:created>
  <dcterms:modified xsi:type="dcterms:W3CDTF">2021-07-15T05:37:47Z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0x01010016D5CACCCA6A2F4B826633AF63C01814</vt:lpwstr>
  </property>
</Properties>
</file>